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 id="2147483677" r:id="rId2"/>
  </p:sldMasterIdLst>
  <p:notesMasterIdLst>
    <p:notesMasterId r:id="rId4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Lst>
  <p:sldSz cx="9144000" cy="5143500" type="screen16x9"/>
  <p:notesSz cx="6858000" cy="9144000"/>
  <p:embeddedFontLst>
    <p:embeddedFont>
      <p:font typeface="Calibri" panose="020F0502020204030204" pitchFamily="34" charset="0"/>
      <p:regular r:id="rId50"/>
      <p:bold r:id="rId51"/>
      <p:italic r:id="rId52"/>
      <p:boldItalic r:id="rId53"/>
    </p:embeddedFont>
    <p:embeddedFont>
      <p:font typeface="Cambria" panose="02040503050406030204" pitchFamily="18" charset="0"/>
      <p:regular r:id="rId54"/>
      <p:bold r:id="rId55"/>
      <p:italic r:id="rId56"/>
      <p:boldItalic r:id="rId57"/>
    </p:embeddedFont>
    <p:embeddedFont>
      <p:font typeface="Century Gothic" panose="020B0502020202020204" pitchFamily="34" charset="0"/>
      <p:regular r:id="rId58"/>
      <p:bold r:id="rId59"/>
      <p:italic r:id="rId60"/>
      <p:boldItalic r:id="rId61"/>
    </p:embeddedFont>
    <p:embeddedFont>
      <p:font typeface="Chau Philomene One" panose="020B0604020202020204" charset="0"/>
      <p:regular r:id="rId62"/>
      <p:italic r:id="rId63"/>
    </p:embeddedFont>
    <p:embeddedFont>
      <p:font typeface="Helvetica Neue" panose="020B0604020202020204" charset="0"/>
      <p:regular r:id="rId64"/>
      <p:bold r:id="rId65"/>
      <p:italic r:id="rId66"/>
      <p:boldItalic r:id="rId67"/>
    </p:embeddedFont>
    <p:embeddedFont>
      <p:font typeface="Helvetica Neue Light" panose="020B0604020202020204" charset="0"/>
      <p:regular r:id="rId68"/>
      <p:bold r:id="rId69"/>
      <p:italic r:id="rId70"/>
      <p:boldItalic r:id="rId71"/>
    </p:embeddedFont>
    <p:embeddedFont>
      <p:font typeface="Impact" panose="020B0806030902050204" pitchFamily="34" charset="0"/>
      <p:regular r:id="rId72"/>
    </p:embeddedFont>
    <p:embeddedFont>
      <p:font typeface="Merriweather Sans" pitchFamily="2" charset="0"/>
      <p:regular r:id="rId73"/>
      <p:bold r:id="rId74"/>
      <p:italic r:id="rId75"/>
      <p:boldItalic r:id="rId76"/>
    </p:embeddedFont>
    <p:embeddedFont>
      <p:font typeface="Palatino Linotype" panose="02040502050505030304" pitchFamily="18" charset="0"/>
      <p:regular r:id="rId77"/>
      <p:bold r:id="rId78"/>
      <p:italic r:id="rId79"/>
      <p:boldItalic r:id="rId80"/>
    </p:embeddedFont>
    <p:embeddedFont>
      <p:font typeface="Poppins" panose="00000500000000000000" pitchFamily="2" charset="0"/>
      <p:regular r:id="rId81"/>
      <p:bold r:id="rId82"/>
      <p:italic r:id="rId83"/>
      <p:boldItalic r:id="rId84"/>
    </p:embeddedFont>
    <p:embeddedFont>
      <p:font typeface="Poppins Medium" panose="00000600000000000000" pitchFamily="2" charset="0"/>
      <p:regular r:id="rId85"/>
      <p:bold r:id="rId86"/>
      <p:italic r:id="rId87"/>
      <p:boldItalic r:id="rId88"/>
    </p:embeddedFont>
    <p:embeddedFont>
      <p:font typeface="Roboto" panose="02000000000000000000" pitchFamily="2" charset="0"/>
      <p:regular r:id="rId89"/>
      <p:bold r:id="rId90"/>
      <p:italic r:id="rId91"/>
      <p:boldItalic r:id="rId92"/>
    </p:embeddedFont>
    <p:embeddedFont>
      <p:font typeface="Roboto Medium" panose="02000000000000000000" pitchFamily="2" charset="0"/>
      <p:regular r:id="rId93"/>
      <p:bold r:id="rId94"/>
      <p:italic r:id="rId95"/>
      <p:boldItalic r:id="rId96"/>
    </p:embeddedFont>
    <p:embeddedFont>
      <p:font typeface="Signika" panose="020B0604020202020204" charset="0"/>
      <p:regular r:id="rId97"/>
      <p:bold r:id="rId9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075615D-0FCB-4AD9-B9E5-7F3ACBD6D73A}">
  <a:tblStyle styleId="{6075615D-0FCB-4AD9-B9E5-7F3ACBD6D73A}"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90" d="100"/>
          <a:sy n="190" d="100"/>
        </p:scale>
        <p:origin x="720" y="62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font" Target="fonts/font14.fntdata"/><Relationship Id="rId68" Type="http://schemas.openxmlformats.org/officeDocument/2006/relationships/font" Target="fonts/font19.fntdata"/><Relationship Id="rId76" Type="http://schemas.openxmlformats.org/officeDocument/2006/relationships/font" Target="fonts/font27.fntdata"/><Relationship Id="rId84" Type="http://schemas.openxmlformats.org/officeDocument/2006/relationships/font" Target="fonts/font35.fntdata"/><Relationship Id="rId89" Type="http://schemas.openxmlformats.org/officeDocument/2006/relationships/font" Target="fonts/font40.fntdata"/><Relationship Id="rId97" Type="http://schemas.openxmlformats.org/officeDocument/2006/relationships/font" Target="fonts/font48.fntdata"/><Relationship Id="rId7" Type="http://schemas.openxmlformats.org/officeDocument/2006/relationships/slide" Target="slides/slide5.xml"/><Relationship Id="rId71" Type="http://schemas.openxmlformats.org/officeDocument/2006/relationships/font" Target="fonts/font22.fntdata"/><Relationship Id="rId92" Type="http://schemas.openxmlformats.org/officeDocument/2006/relationships/font" Target="fonts/font43.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74" Type="http://schemas.openxmlformats.org/officeDocument/2006/relationships/font" Target="fonts/font25.fntdata"/><Relationship Id="rId79" Type="http://schemas.openxmlformats.org/officeDocument/2006/relationships/font" Target="fonts/font30.fntdata"/><Relationship Id="rId87" Type="http://schemas.openxmlformats.org/officeDocument/2006/relationships/font" Target="fonts/font38.fntdata"/><Relationship Id="rId102"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12.fntdata"/><Relationship Id="rId82" Type="http://schemas.openxmlformats.org/officeDocument/2006/relationships/font" Target="fonts/font33.fntdata"/><Relationship Id="rId90" Type="http://schemas.openxmlformats.org/officeDocument/2006/relationships/font" Target="fonts/font41.fntdata"/><Relationship Id="rId95" Type="http://schemas.openxmlformats.org/officeDocument/2006/relationships/font" Target="fonts/font46.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font" Target="fonts/font20.fntdata"/><Relationship Id="rId77" Type="http://schemas.openxmlformats.org/officeDocument/2006/relationships/font" Target="fonts/font28.fntdata"/><Relationship Id="rId100"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2.fntdata"/><Relationship Id="rId72" Type="http://schemas.openxmlformats.org/officeDocument/2006/relationships/font" Target="fonts/font23.fntdata"/><Relationship Id="rId80" Type="http://schemas.openxmlformats.org/officeDocument/2006/relationships/font" Target="fonts/font31.fntdata"/><Relationship Id="rId85" Type="http://schemas.openxmlformats.org/officeDocument/2006/relationships/font" Target="fonts/font36.fntdata"/><Relationship Id="rId93" Type="http://schemas.openxmlformats.org/officeDocument/2006/relationships/font" Target="fonts/font44.fntdata"/><Relationship Id="rId98" Type="http://schemas.openxmlformats.org/officeDocument/2006/relationships/font" Target="fonts/font4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font" Target="fonts/font21.fntdata"/><Relationship Id="rId75" Type="http://schemas.openxmlformats.org/officeDocument/2006/relationships/font" Target="fonts/font26.fntdata"/><Relationship Id="rId83" Type="http://schemas.openxmlformats.org/officeDocument/2006/relationships/font" Target="fonts/font34.fntdata"/><Relationship Id="rId88" Type="http://schemas.openxmlformats.org/officeDocument/2006/relationships/font" Target="fonts/font39.fntdata"/><Relationship Id="rId91" Type="http://schemas.openxmlformats.org/officeDocument/2006/relationships/font" Target="fonts/font42.fntdata"/><Relationship Id="rId96" Type="http://schemas.openxmlformats.org/officeDocument/2006/relationships/font" Target="fonts/font47.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font" Target="fonts/font24.fntdata"/><Relationship Id="rId78" Type="http://schemas.openxmlformats.org/officeDocument/2006/relationships/font" Target="fonts/font29.fntdata"/><Relationship Id="rId81" Type="http://schemas.openxmlformats.org/officeDocument/2006/relationships/font" Target="fonts/font32.fntdata"/><Relationship Id="rId86" Type="http://schemas.openxmlformats.org/officeDocument/2006/relationships/font" Target="fonts/font37.fntdata"/><Relationship Id="rId94" Type="http://schemas.openxmlformats.org/officeDocument/2006/relationships/font" Target="fonts/font45.fntdata"/><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94ff0ef7b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294ff0ef7b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94ff0ef7ba_0_16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294ff0ef7ba_0_16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94ff0ef7ba_0_16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294ff0ef7ba_0_1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94ff0ef7ba_0_16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294ff0ef7ba_0_16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294ff0ef7ba_0_17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294ff0ef7ba_0_17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294ff0ef7ba_0_17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294ff0ef7ba_0_17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94ff0ef7ba_0_17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294ff0ef7ba_0_17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94ff0ef7ba_0_17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294ff0ef7ba_0_17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294ff0ef7ba_0_17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294ff0ef7ba_0_17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294ff0ef7ba_0_18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294ff0ef7ba_0_1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294ff0ef7ba_0_17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294ff0ef7ba_0_17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94ff0ef7ba_0_12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294ff0ef7ba_0_1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294ff0ef7ba_0_18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294ff0ef7ba_0_18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2619cf2850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2619cf2850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2619cf28504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2619cf28504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619cf28504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619cf28504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2619cf28504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2619cf28504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29adcd32aa0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29adcd32aa0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294ff0ef7ba_0_18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294ff0ef7ba_0_18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294ff0ef7ba_0_23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294ff0ef7ba_0_2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294ff0ef7ba_0_2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PRODIGEE links to newly funded work for R&amp;D of the CopterSonde platform. </a:t>
            </a:r>
            <a:br>
              <a:rPr lang="en"/>
            </a:br>
            <a:r>
              <a:rPr lang="en"/>
              <a:t>Lower link goes to a description of the current CopterSonde platform. </a:t>
            </a:r>
            <a:endParaRPr/>
          </a:p>
        </p:txBody>
      </p:sp>
      <p:sp>
        <p:nvSpPr>
          <p:cNvPr id="529" name="Google Shape;529;g294ff0ef7ba_0_216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294ff0ef7ba_0_228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294ff0ef7ba_0_2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94ff0ef7ba_0_12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294ff0ef7ba_0_1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294ff0ef7ba_0_185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294ff0ef7ba_0_18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294ff0ef7ba_0_193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294ff0ef7ba_0_19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2619cf28504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3" name="Google Shape;613;g2619cf28504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294ff0ef7ba_0_25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294ff0ef7ba_0_25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294ff0ef7ba_0_25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294ff0ef7ba_0_25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294ff0ef7ba_0_25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294ff0ef7ba_0_25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294ff0ef7ba_0_26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294ff0ef7ba_0_26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294ff0ef7ba_0_26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 name="Google Shape;669;g294ff0ef7ba_0_26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294ff0ef7ba_0_26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294ff0ef7ba_0_26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294ff0ef7ba_0_28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5" name="Google Shape;685;g294ff0ef7ba_0_28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94ff0ef7ba_0_1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294ff0ef7ba_0_1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294ff0ef7ba_0_27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294ff0ef7ba_0_27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294ff0ef7ba_0_268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8" name="Google Shape;698;g294ff0ef7ba_0_26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2619cf28504_0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2619cf28504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2619cf28504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2619cf28504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2619cf28504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6" name="Google Shape;746;g2619cf28504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2619cf28504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8" name="Google Shape;758;g2619cf28504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2619cf28504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2619cf28504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94ff0ef7ba_0_29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294ff0ef7ba_0_2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94ff0ef7ba_0_14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294ff0ef7ba_0_1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94ff0ef7ba_0_15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294ff0ef7ba_0_15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94ff0ef7ba_0_15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294ff0ef7ba_0_15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94ff0ef7ba_0_16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294ff0ef7ba_0_16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cxnSp>
        <p:nvCxnSpPr>
          <p:cNvPr id="19" name="Google Shape;19;p2"/>
          <p:cNvCxnSpPr/>
          <p:nvPr/>
        </p:nvCxnSpPr>
        <p:spPr>
          <a:xfrm rot="10800000">
            <a:off x="324900" y="4750713"/>
            <a:ext cx="8819100" cy="2400"/>
          </a:xfrm>
          <a:prstGeom prst="straightConnector1">
            <a:avLst/>
          </a:prstGeom>
          <a:noFill/>
          <a:ln w="76200" cap="flat" cmpd="sng">
            <a:solidFill>
              <a:srgbClr val="0070C0"/>
            </a:solidFill>
            <a:prstDash val="solid"/>
            <a:miter lim="800000"/>
            <a:headEnd type="none" w="sm" len="sm"/>
            <a:tailEnd type="none" w="sm" len="sm"/>
          </a:ln>
        </p:spPr>
      </p:cxnSp>
      <p:sp>
        <p:nvSpPr>
          <p:cNvPr id="20" name="Google Shape;20;p2"/>
          <p:cNvSpPr/>
          <p:nvPr/>
        </p:nvSpPr>
        <p:spPr>
          <a:xfrm>
            <a:off x="365376" y="-15355"/>
            <a:ext cx="8778600" cy="3203700"/>
          </a:xfrm>
          <a:prstGeom prst="rect">
            <a:avLst/>
          </a:prstGeom>
          <a:solidFill>
            <a:srgbClr val="0070C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 name="Google Shape;21;p2"/>
          <p:cNvSpPr txBox="1">
            <a:spLocks noGrp="1"/>
          </p:cNvSpPr>
          <p:nvPr>
            <p:ph type="title"/>
          </p:nvPr>
        </p:nvSpPr>
        <p:spPr>
          <a:xfrm>
            <a:off x="2518307" y="314115"/>
            <a:ext cx="6409200" cy="27201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3FAFFF"/>
              </a:buClr>
              <a:buSzPts val="4500"/>
              <a:buFont typeface="Arial"/>
              <a:buNone/>
              <a:defRPr sz="4500">
                <a:solidFill>
                  <a:srgbClr val="3FAFFF"/>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2" name="Google Shape;22;p2"/>
          <p:cNvSpPr txBox="1">
            <a:spLocks noGrp="1"/>
          </p:cNvSpPr>
          <p:nvPr>
            <p:ph type="body" idx="1"/>
          </p:nvPr>
        </p:nvSpPr>
        <p:spPr>
          <a:xfrm>
            <a:off x="623888" y="3442097"/>
            <a:ext cx="7886700" cy="11250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23" name="Google Shape;23;p2"/>
          <p:cNvSpPr txBox="1">
            <a:spLocks noGrp="1"/>
          </p:cNvSpPr>
          <p:nvPr>
            <p:ph type="sldNum" idx="12"/>
          </p:nvPr>
        </p:nvSpPr>
        <p:spPr>
          <a:xfrm>
            <a:off x="8422481" y="4834497"/>
            <a:ext cx="507300" cy="2604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pic>
        <p:nvPicPr>
          <p:cNvPr id="24" name="Google Shape;24;p2"/>
          <p:cNvPicPr preferRelativeResize="0"/>
          <p:nvPr/>
        </p:nvPicPr>
        <p:blipFill rotWithShape="1">
          <a:blip r:embed="rId2">
            <a:alphaModFix/>
          </a:blip>
          <a:srcRect/>
          <a:stretch/>
        </p:blipFill>
        <p:spPr>
          <a:xfrm>
            <a:off x="546057" y="1647736"/>
            <a:ext cx="1440180" cy="1440180"/>
          </a:xfrm>
          <a:prstGeom prst="rect">
            <a:avLst/>
          </a:prstGeom>
          <a:noFill/>
          <a:ln>
            <a:noFill/>
          </a:ln>
        </p:spPr>
      </p:pic>
      <p:pic>
        <p:nvPicPr>
          <p:cNvPr id="25" name="Google Shape;25;p2"/>
          <p:cNvPicPr preferRelativeResize="0"/>
          <p:nvPr/>
        </p:nvPicPr>
        <p:blipFill rotWithShape="1">
          <a:blip r:embed="rId3">
            <a:alphaModFix/>
          </a:blip>
          <a:srcRect/>
          <a:stretch/>
        </p:blipFill>
        <p:spPr>
          <a:xfrm>
            <a:off x="546057" y="140480"/>
            <a:ext cx="1440180" cy="1440180"/>
          </a:xfrm>
          <a:prstGeom prst="rect">
            <a:avLst/>
          </a:prstGeom>
          <a:noFill/>
          <a:ln>
            <a:noFill/>
          </a:ln>
        </p:spPr>
      </p:pic>
      <p:cxnSp>
        <p:nvCxnSpPr>
          <p:cNvPr id="26" name="Google Shape;26;p2"/>
          <p:cNvCxnSpPr/>
          <p:nvPr/>
        </p:nvCxnSpPr>
        <p:spPr>
          <a:xfrm flipH="1">
            <a:off x="2205200" y="120684"/>
            <a:ext cx="17100" cy="2913300"/>
          </a:xfrm>
          <a:prstGeom prst="straightConnector1">
            <a:avLst/>
          </a:prstGeom>
          <a:noFill/>
          <a:ln w="76200" cap="flat" cmpd="sng">
            <a:solidFill>
              <a:srgbClr val="3FAFFF"/>
            </a:solidFill>
            <a:prstDash val="solid"/>
            <a:round/>
            <a:headEnd type="none" w="sm" len="sm"/>
            <a:tailEnd type="none" w="sm" len="sm"/>
          </a:ln>
        </p:spPr>
      </p:cxnSp>
      <p:pic>
        <p:nvPicPr>
          <p:cNvPr id="27" name="Google Shape;27;p2"/>
          <p:cNvPicPr preferRelativeResize="0"/>
          <p:nvPr/>
        </p:nvPicPr>
        <p:blipFill rotWithShape="1">
          <a:blip r:embed="rId4">
            <a:alphaModFix/>
          </a:blip>
          <a:srcRect t="656" b="8118"/>
          <a:stretch/>
        </p:blipFill>
        <p:spPr>
          <a:xfrm>
            <a:off x="-69" y="0"/>
            <a:ext cx="378794" cy="4767262"/>
          </a:xfrm>
          <a:prstGeom prst="rect">
            <a:avLst/>
          </a:prstGeom>
          <a:noFill/>
          <a:ln w="19050" cap="flat" cmpd="sng">
            <a:solidFill>
              <a:srgbClr val="0070C0"/>
            </a:solidFill>
            <a:prstDash val="solid"/>
            <a:round/>
            <a:headEnd type="none" w="sm" len="sm"/>
            <a:tailEnd type="none" w="sm" len="sm"/>
          </a:ln>
        </p:spPr>
      </p:pic>
      <p:sp>
        <p:nvSpPr>
          <p:cNvPr id="28" name="Google Shape;28;p2"/>
          <p:cNvSpPr/>
          <p:nvPr/>
        </p:nvSpPr>
        <p:spPr>
          <a:xfrm>
            <a:off x="45575" y="2017950"/>
            <a:ext cx="279300" cy="260400"/>
          </a:xfrm>
          <a:prstGeom prst="rect">
            <a:avLst/>
          </a:prstGeom>
          <a:solidFill>
            <a:srgbClr val="0099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 name="Google Shape;29;p2"/>
          <p:cNvPicPr preferRelativeResize="0"/>
          <p:nvPr/>
        </p:nvPicPr>
        <p:blipFill>
          <a:blip r:embed="rId5">
            <a:alphaModFix/>
          </a:blip>
          <a:stretch>
            <a:fillRect/>
          </a:stretch>
        </p:blipFill>
        <p:spPr>
          <a:xfrm>
            <a:off x="95500" y="2017950"/>
            <a:ext cx="224026" cy="22402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5"/>
        <p:cNvGrpSpPr/>
        <p:nvPr/>
      </p:nvGrpSpPr>
      <p:grpSpPr>
        <a:xfrm>
          <a:off x="0" y="0"/>
          <a:ext cx="0" cy="0"/>
          <a:chOff x="0" y="0"/>
          <a:chExt cx="0" cy="0"/>
        </a:xfrm>
      </p:grpSpPr>
      <p:sp>
        <p:nvSpPr>
          <p:cNvPr id="66" name="Google Shape;66;p11"/>
          <p:cNvSpPr txBox="1">
            <a:spLocks noGrp="1"/>
          </p:cNvSpPr>
          <p:nvPr>
            <p:ph type="title"/>
          </p:nvPr>
        </p:nvSpPr>
        <p:spPr>
          <a:xfrm>
            <a:off x="628650" y="240506"/>
            <a:ext cx="7645200" cy="7200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99D8"/>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7" name="Google Shape;67;p11"/>
          <p:cNvSpPr txBox="1">
            <a:spLocks noGrp="1"/>
          </p:cNvSpPr>
          <p:nvPr>
            <p:ph type="body" idx="1"/>
          </p:nvPr>
        </p:nvSpPr>
        <p:spPr>
          <a:xfrm rot="5400000">
            <a:off x="2928690" y="-1270632"/>
            <a:ext cx="3687600" cy="82875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0053A0"/>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8" name="Google Shape;68;p11"/>
          <p:cNvSpPr txBox="1">
            <a:spLocks noGrp="1"/>
          </p:cNvSpPr>
          <p:nvPr>
            <p:ph type="sldNum" idx="12"/>
          </p:nvPr>
        </p:nvSpPr>
        <p:spPr>
          <a:xfrm>
            <a:off x="8422481" y="4834497"/>
            <a:ext cx="507300" cy="2604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9"/>
        <p:cNvGrpSpPr/>
        <p:nvPr/>
      </p:nvGrpSpPr>
      <p:grpSpPr>
        <a:xfrm>
          <a:off x="0" y="0"/>
          <a:ext cx="0" cy="0"/>
          <a:chOff x="0" y="0"/>
          <a:chExt cx="0" cy="0"/>
        </a:xfrm>
      </p:grpSpPr>
      <p:sp>
        <p:nvSpPr>
          <p:cNvPr id="70" name="Google Shape;70;p12"/>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99D8"/>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1" name="Google Shape;71;p12"/>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0053A0"/>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2" name="Google Shape;72;p12"/>
          <p:cNvSpPr txBox="1">
            <a:spLocks noGrp="1"/>
          </p:cNvSpPr>
          <p:nvPr>
            <p:ph type="sldNum" idx="12"/>
          </p:nvPr>
        </p:nvSpPr>
        <p:spPr>
          <a:xfrm>
            <a:off x="8422481" y="4834497"/>
            <a:ext cx="507300" cy="2604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3"/>
        <p:cNvGrpSpPr/>
        <p:nvPr/>
      </p:nvGrpSpPr>
      <p:grpSpPr>
        <a:xfrm>
          <a:off x="0" y="0"/>
          <a:ext cx="0" cy="0"/>
          <a:chOff x="0" y="0"/>
          <a:chExt cx="0" cy="0"/>
        </a:xfrm>
      </p:grpSpPr>
      <p:sp>
        <p:nvSpPr>
          <p:cNvPr id="74" name="Google Shape;74;p13"/>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lvl1pPr lvl="0" rtl="0">
              <a:spcBef>
                <a:spcPts val="0"/>
              </a:spcBef>
              <a:spcAft>
                <a:spcPts val="0"/>
              </a:spcAft>
              <a:buSzPts val="30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5" name="Google Shape;75;p13"/>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rmAutofit/>
          </a:bodyPr>
          <a:lstStyle>
            <a:lvl1pPr marL="457200" lvl="0" indent="-361950" rtl="0">
              <a:spcBef>
                <a:spcPts val="800"/>
              </a:spcBef>
              <a:spcAft>
                <a:spcPts val="0"/>
              </a:spcAft>
              <a:buSzPts val="2100"/>
              <a:buChar char="•"/>
              <a:defRPr/>
            </a:lvl1pPr>
            <a:lvl2pPr marL="914400" lvl="1" indent="-342900" rtl="0">
              <a:spcBef>
                <a:spcPts val="400"/>
              </a:spcBef>
              <a:spcAft>
                <a:spcPts val="0"/>
              </a:spcAft>
              <a:buSzPts val="1800"/>
              <a:buChar char="•"/>
              <a:defRPr/>
            </a:lvl2pPr>
            <a:lvl3pPr marL="1371600" lvl="2" indent="-323850" rtl="0">
              <a:spcBef>
                <a:spcPts val="400"/>
              </a:spcBef>
              <a:spcAft>
                <a:spcPts val="0"/>
              </a:spcAft>
              <a:buSzPts val="1500"/>
              <a:buChar char="•"/>
              <a:defRPr/>
            </a:lvl3pPr>
            <a:lvl4pPr marL="1828800" lvl="3" indent="-317500" rtl="0">
              <a:spcBef>
                <a:spcPts val="400"/>
              </a:spcBef>
              <a:spcAft>
                <a:spcPts val="0"/>
              </a:spcAft>
              <a:buSzPts val="1400"/>
              <a:buChar char="•"/>
              <a:defRPr/>
            </a:lvl4pPr>
            <a:lvl5pPr marL="2286000" lvl="4" indent="-317500" rtl="0">
              <a:spcBef>
                <a:spcPts val="400"/>
              </a:spcBef>
              <a:spcAft>
                <a:spcPts val="0"/>
              </a:spcAft>
              <a:buSzPts val="1400"/>
              <a:buChar char="•"/>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76" name="Google Shape;76;p13"/>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design 2">
  <p:cSld name="CUSTOM_12">
    <p:spTree>
      <p:nvGrpSpPr>
        <p:cNvPr id="1" name="Shape 77"/>
        <p:cNvGrpSpPr/>
        <p:nvPr/>
      </p:nvGrpSpPr>
      <p:grpSpPr>
        <a:xfrm>
          <a:off x="0" y="0"/>
          <a:ext cx="0" cy="0"/>
          <a:chOff x="0" y="0"/>
          <a:chExt cx="0" cy="0"/>
        </a:xfrm>
      </p:grpSpPr>
      <p:sp>
        <p:nvSpPr>
          <p:cNvPr id="78" name="Google Shape;78;p14"/>
          <p:cNvSpPr/>
          <p:nvPr/>
        </p:nvSpPr>
        <p:spPr>
          <a:xfrm>
            <a:off x="3756925" y="1827550"/>
            <a:ext cx="1295405" cy="454555"/>
          </a:xfrm>
          <a:custGeom>
            <a:avLst/>
            <a:gdLst/>
            <a:ahLst/>
            <a:cxnLst/>
            <a:rect l="l" t="t" r="r" b="b"/>
            <a:pathLst>
              <a:path w="33660" h="12038" extrusionOk="0">
                <a:moveTo>
                  <a:pt x="9954" y="1"/>
                </a:moveTo>
                <a:cubicBezTo>
                  <a:pt x="6299" y="1"/>
                  <a:pt x="3323" y="2977"/>
                  <a:pt x="3323" y="6632"/>
                </a:cubicBezTo>
                <a:cubicBezTo>
                  <a:pt x="3323" y="7061"/>
                  <a:pt x="3370" y="7490"/>
                  <a:pt x="3442" y="7883"/>
                </a:cubicBezTo>
                <a:cubicBezTo>
                  <a:pt x="1477" y="8252"/>
                  <a:pt x="1" y="9966"/>
                  <a:pt x="1" y="12038"/>
                </a:cubicBezTo>
                <a:lnTo>
                  <a:pt x="33660" y="12038"/>
                </a:lnTo>
                <a:lnTo>
                  <a:pt x="33660" y="12026"/>
                </a:lnTo>
                <a:lnTo>
                  <a:pt x="33660" y="11978"/>
                </a:lnTo>
                <a:cubicBezTo>
                  <a:pt x="33660" y="9704"/>
                  <a:pt x="31814" y="7859"/>
                  <a:pt x="29528" y="7859"/>
                </a:cubicBezTo>
                <a:cubicBezTo>
                  <a:pt x="28552" y="7859"/>
                  <a:pt x="27659" y="8204"/>
                  <a:pt x="26956" y="8764"/>
                </a:cubicBezTo>
                <a:cubicBezTo>
                  <a:pt x="26016" y="6894"/>
                  <a:pt x="24087" y="5597"/>
                  <a:pt x="21837" y="5597"/>
                </a:cubicBezTo>
                <a:cubicBezTo>
                  <a:pt x="21611" y="5597"/>
                  <a:pt x="21396" y="5608"/>
                  <a:pt x="21170" y="5644"/>
                </a:cubicBezTo>
                <a:cubicBezTo>
                  <a:pt x="20527" y="4263"/>
                  <a:pt x="19146" y="3322"/>
                  <a:pt x="17539" y="3322"/>
                </a:cubicBezTo>
                <a:cubicBezTo>
                  <a:pt x="16955" y="3322"/>
                  <a:pt x="16408" y="3430"/>
                  <a:pt x="15896" y="3656"/>
                </a:cubicBezTo>
                <a:cubicBezTo>
                  <a:pt x="14812" y="1489"/>
                  <a:pt x="12562" y="1"/>
                  <a:pt x="99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4"/>
          <p:cNvSpPr/>
          <p:nvPr/>
        </p:nvSpPr>
        <p:spPr>
          <a:xfrm flipH="1">
            <a:off x="7467417" y="634750"/>
            <a:ext cx="1221208" cy="454546"/>
          </a:xfrm>
          <a:custGeom>
            <a:avLst/>
            <a:gdLst/>
            <a:ahLst/>
            <a:cxnLst/>
            <a:rect l="l" t="t" r="r" b="b"/>
            <a:pathLst>
              <a:path w="36243" h="13490" extrusionOk="0">
                <a:moveTo>
                  <a:pt x="14002" y="0"/>
                </a:moveTo>
                <a:cubicBezTo>
                  <a:pt x="9370" y="0"/>
                  <a:pt x="5620" y="3750"/>
                  <a:pt x="5620" y="8370"/>
                </a:cubicBezTo>
                <a:lnTo>
                  <a:pt x="5620" y="8406"/>
                </a:lnTo>
                <a:cubicBezTo>
                  <a:pt x="5465" y="8394"/>
                  <a:pt x="5286" y="8370"/>
                  <a:pt x="5120" y="8370"/>
                </a:cubicBezTo>
                <a:cubicBezTo>
                  <a:pt x="2286" y="8370"/>
                  <a:pt x="0" y="10668"/>
                  <a:pt x="0" y="13490"/>
                </a:cubicBezTo>
                <a:lnTo>
                  <a:pt x="36243" y="13490"/>
                </a:lnTo>
                <a:cubicBezTo>
                  <a:pt x="35885" y="11144"/>
                  <a:pt x="33861" y="9370"/>
                  <a:pt x="31433" y="9370"/>
                </a:cubicBezTo>
                <a:cubicBezTo>
                  <a:pt x="30587" y="9370"/>
                  <a:pt x="29778" y="9596"/>
                  <a:pt x="29075" y="9966"/>
                </a:cubicBezTo>
                <a:cubicBezTo>
                  <a:pt x="27944" y="8251"/>
                  <a:pt x="26003" y="7120"/>
                  <a:pt x="23777" y="7120"/>
                </a:cubicBezTo>
                <a:cubicBezTo>
                  <a:pt x="23277" y="7120"/>
                  <a:pt x="22789" y="7179"/>
                  <a:pt x="22312" y="7299"/>
                </a:cubicBezTo>
                <a:cubicBezTo>
                  <a:pt x="21788" y="3179"/>
                  <a:pt x="18276" y="0"/>
                  <a:pt x="14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4"/>
          <p:cNvSpPr txBox="1">
            <a:spLocks noGrp="1"/>
          </p:cNvSpPr>
          <p:nvPr>
            <p:ph type="title"/>
          </p:nvPr>
        </p:nvSpPr>
        <p:spPr>
          <a:xfrm>
            <a:off x="311700" y="548925"/>
            <a:ext cx="8520600" cy="572700"/>
          </a:xfrm>
          <a:prstGeom prst="rect">
            <a:avLst/>
          </a:prstGeom>
        </p:spPr>
        <p:txBody>
          <a:bodyPr spcFirstLastPara="1" wrap="square" lIns="68575" tIns="34275" rIns="68575" bIns="34275" anchor="t" anchorCtr="0">
            <a:norm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design 1">
  <p:cSld name="CUSTOM_8">
    <p:spTree>
      <p:nvGrpSpPr>
        <p:cNvPr id="1" name="Shape 81"/>
        <p:cNvGrpSpPr/>
        <p:nvPr/>
      </p:nvGrpSpPr>
      <p:grpSpPr>
        <a:xfrm>
          <a:off x="0" y="0"/>
          <a:ext cx="0" cy="0"/>
          <a:chOff x="0" y="0"/>
          <a:chExt cx="0" cy="0"/>
        </a:xfrm>
      </p:grpSpPr>
      <p:sp>
        <p:nvSpPr>
          <p:cNvPr id="82" name="Google Shape;82;p15"/>
          <p:cNvSpPr/>
          <p:nvPr/>
        </p:nvSpPr>
        <p:spPr>
          <a:xfrm flipH="1">
            <a:off x="-346050" y="-907300"/>
            <a:ext cx="2326800" cy="23268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5"/>
          <p:cNvSpPr/>
          <p:nvPr/>
        </p:nvSpPr>
        <p:spPr>
          <a:xfrm>
            <a:off x="713213" y="781346"/>
            <a:ext cx="1818566" cy="638164"/>
          </a:xfrm>
          <a:custGeom>
            <a:avLst/>
            <a:gdLst/>
            <a:ahLst/>
            <a:cxnLst/>
            <a:rect l="l" t="t" r="r" b="b"/>
            <a:pathLst>
              <a:path w="33660" h="12038" extrusionOk="0">
                <a:moveTo>
                  <a:pt x="9954" y="1"/>
                </a:moveTo>
                <a:cubicBezTo>
                  <a:pt x="6299" y="1"/>
                  <a:pt x="3323" y="2977"/>
                  <a:pt x="3323" y="6632"/>
                </a:cubicBezTo>
                <a:cubicBezTo>
                  <a:pt x="3323" y="7061"/>
                  <a:pt x="3370" y="7490"/>
                  <a:pt x="3442" y="7883"/>
                </a:cubicBezTo>
                <a:cubicBezTo>
                  <a:pt x="1477" y="8252"/>
                  <a:pt x="1" y="9966"/>
                  <a:pt x="1" y="12038"/>
                </a:cubicBezTo>
                <a:lnTo>
                  <a:pt x="33660" y="12038"/>
                </a:lnTo>
                <a:lnTo>
                  <a:pt x="33660" y="12026"/>
                </a:lnTo>
                <a:lnTo>
                  <a:pt x="33660" y="11978"/>
                </a:lnTo>
                <a:cubicBezTo>
                  <a:pt x="33660" y="9704"/>
                  <a:pt x="31814" y="7859"/>
                  <a:pt x="29528" y="7859"/>
                </a:cubicBezTo>
                <a:cubicBezTo>
                  <a:pt x="28552" y="7859"/>
                  <a:pt x="27659" y="8204"/>
                  <a:pt x="26956" y="8764"/>
                </a:cubicBezTo>
                <a:cubicBezTo>
                  <a:pt x="26016" y="6894"/>
                  <a:pt x="24087" y="5597"/>
                  <a:pt x="21837" y="5597"/>
                </a:cubicBezTo>
                <a:cubicBezTo>
                  <a:pt x="21611" y="5597"/>
                  <a:pt x="21396" y="5608"/>
                  <a:pt x="21170" y="5644"/>
                </a:cubicBezTo>
                <a:cubicBezTo>
                  <a:pt x="20527" y="4263"/>
                  <a:pt x="19146" y="3322"/>
                  <a:pt x="17539" y="3322"/>
                </a:cubicBezTo>
                <a:cubicBezTo>
                  <a:pt x="16955" y="3322"/>
                  <a:pt x="16408" y="3430"/>
                  <a:pt x="15896" y="3656"/>
                </a:cubicBezTo>
                <a:cubicBezTo>
                  <a:pt x="14812" y="1489"/>
                  <a:pt x="12562" y="1"/>
                  <a:pt x="99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5"/>
          <p:cNvSpPr txBox="1">
            <a:spLocks noGrp="1"/>
          </p:cNvSpPr>
          <p:nvPr>
            <p:ph type="title"/>
          </p:nvPr>
        </p:nvSpPr>
        <p:spPr>
          <a:xfrm>
            <a:off x="311700" y="539500"/>
            <a:ext cx="8520600" cy="572700"/>
          </a:xfrm>
          <a:prstGeom prst="rect">
            <a:avLst/>
          </a:prstGeom>
        </p:spPr>
        <p:txBody>
          <a:bodyPr spcFirstLastPara="1" wrap="square" lIns="68575" tIns="34275" rIns="68575" bIns="34275" anchor="t" anchorCtr="0">
            <a:normAutofit/>
          </a:bodyPr>
          <a:lstStyle>
            <a:lvl1pPr lvl="0" algn="ctr"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9"/>
        <p:cNvGrpSpPr/>
        <p:nvPr/>
      </p:nvGrpSpPr>
      <p:grpSpPr>
        <a:xfrm>
          <a:off x="0" y="0"/>
          <a:ext cx="0" cy="0"/>
          <a:chOff x="0" y="0"/>
          <a:chExt cx="0" cy="0"/>
        </a:xfrm>
      </p:grpSpPr>
      <p:sp>
        <p:nvSpPr>
          <p:cNvPr id="90" name="Google Shape;90;p1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91" name="Google Shape;91;p1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2" name="Google Shape;92;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3"/>
        <p:cNvGrpSpPr/>
        <p:nvPr/>
      </p:nvGrpSpPr>
      <p:grpSpPr>
        <a:xfrm>
          <a:off x="0" y="0"/>
          <a:ext cx="0" cy="0"/>
          <a:chOff x="0" y="0"/>
          <a:chExt cx="0" cy="0"/>
        </a:xfrm>
      </p:grpSpPr>
      <p:sp>
        <p:nvSpPr>
          <p:cNvPr id="94" name="Google Shape;94;p18"/>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5" name="Google Shape;95;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6"/>
        <p:cNvGrpSpPr/>
        <p:nvPr/>
      </p:nvGrpSpPr>
      <p:grpSpPr>
        <a:xfrm>
          <a:off x="0" y="0"/>
          <a:ext cx="0" cy="0"/>
          <a:chOff x="0" y="0"/>
          <a:chExt cx="0" cy="0"/>
        </a:xfrm>
      </p:grpSpPr>
      <p:sp>
        <p:nvSpPr>
          <p:cNvPr id="97" name="Google Shape;97;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8" name="Google Shape;98;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99" name="Google Shape;99;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0"/>
        <p:cNvGrpSpPr/>
        <p:nvPr/>
      </p:nvGrpSpPr>
      <p:grpSpPr>
        <a:xfrm>
          <a:off x="0" y="0"/>
          <a:ext cx="0" cy="0"/>
          <a:chOff x="0" y="0"/>
          <a:chExt cx="0" cy="0"/>
        </a:xfrm>
      </p:grpSpPr>
      <p:sp>
        <p:nvSpPr>
          <p:cNvPr id="101" name="Google Shape;101;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20"/>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03" name="Google Shape;103;p20"/>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04" name="Google Shape;104;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5"/>
        <p:cNvGrpSpPr/>
        <p:nvPr/>
      </p:nvGrpSpPr>
      <p:grpSpPr>
        <a:xfrm>
          <a:off x="0" y="0"/>
          <a:ext cx="0" cy="0"/>
          <a:chOff x="0" y="0"/>
          <a:chExt cx="0" cy="0"/>
        </a:xfrm>
      </p:grpSpPr>
      <p:sp>
        <p:nvSpPr>
          <p:cNvPr id="106" name="Google Shape;106;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7" name="Google Shape;107;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3"/>
          <p:cNvSpPr txBox="1">
            <a:spLocks noGrp="1"/>
          </p:cNvSpPr>
          <p:nvPr>
            <p:ph type="title"/>
          </p:nvPr>
        </p:nvSpPr>
        <p:spPr>
          <a:xfrm>
            <a:off x="628650" y="240506"/>
            <a:ext cx="7645200" cy="7200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99D8"/>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2" name="Google Shape;32;p3"/>
          <p:cNvSpPr txBox="1">
            <a:spLocks noGrp="1"/>
          </p:cNvSpPr>
          <p:nvPr>
            <p:ph type="body" idx="1"/>
          </p:nvPr>
        </p:nvSpPr>
        <p:spPr>
          <a:xfrm>
            <a:off x="628649" y="1029318"/>
            <a:ext cx="8287500" cy="3687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0053A0"/>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3" name="Google Shape;33;p3"/>
          <p:cNvSpPr txBox="1">
            <a:spLocks noGrp="1"/>
          </p:cNvSpPr>
          <p:nvPr>
            <p:ph type="sldNum" idx="12"/>
          </p:nvPr>
        </p:nvSpPr>
        <p:spPr>
          <a:xfrm>
            <a:off x="8422481" y="4834497"/>
            <a:ext cx="507300" cy="2604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8"/>
        <p:cNvGrpSpPr/>
        <p:nvPr/>
      </p:nvGrpSpPr>
      <p:grpSpPr>
        <a:xfrm>
          <a:off x="0" y="0"/>
          <a:ext cx="0" cy="0"/>
          <a:chOff x="0" y="0"/>
          <a:chExt cx="0" cy="0"/>
        </a:xfrm>
      </p:grpSpPr>
      <p:sp>
        <p:nvSpPr>
          <p:cNvPr id="109" name="Google Shape;109;p22"/>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0" name="Google Shape;110;p22"/>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11" name="Google Shape;111;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2"/>
        <p:cNvGrpSpPr/>
        <p:nvPr/>
      </p:nvGrpSpPr>
      <p:grpSpPr>
        <a:xfrm>
          <a:off x="0" y="0"/>
          <a:ext cx="0" cy="0"/>
          <a:chOff x="0" y="0"/>
          <a:chExt cx="0" cy="0"/>
        </a:xfrm>
      </p:grpSpPr>
      <p:sp>
        <p:nvSpPr>
          <p:cNvPr id="113" name="Google Shape;113;p2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14" name="Google Shape;114;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5"/>
        <p:cNvGrpSpPr/>
        <p:nvPr/>
      </p:nvGrpSpPr>
      <p:grpSpPr>
        <a:xfrm>
          <a:off x="0" y="0"/>
          <a:ext cx="0" cy="0"/>
          <a:chOff x="0" y="0"/>
          <a:chExt cx="0" cy="0"/>
        </a:xfrm>
      </p:grpSpPr>
      <p:sp>
        <p:nvSpPr>
          <p:cNvPr id="116" name="Google Shape;116;p2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18" name="Google Shape;118;p2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9" name="Google Shape;119;p24"/>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20" name="Google Shape;120;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1"/>
        <p:cNvGrpSpPr/>
        <p:nvPr/>
      </p:nvGrpSpPr>
      <p:grpSpPr>
        <a:xfrm>
          <a:off x="0" y="0"/>
          <a:ext cx="0" cy="0"/>
          <a:chOff x="0" y="0"/>
          <a:chExt cx="0" cy="0"/>
        </a:xfrm>
      </p:grpSpPr>
      <p:sp>
        <p:nvSpPr>
          <p:cNvPr id="122" name="Google Shape;122;p25"/>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123" name="Google Shape;123;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4"/>
        <p:cNvGrpSpPr/>
        <p:nvPr/>
      </p:nvGrpSpPr>
      <p:grpSpPr>
        <a:xfrm>
          <a:off x="0" y="0"/>
          <a:ext cx="0" cy="0"/>
          <a:chOff x="0" y="0"/>
          <a:chExt cx="0" cy="0"/>
        </a:xfrm>
      </p:grpSpPr>
      <p:sp>
        <p:nvSpPr>
          <p:cNvPr id="125" name="Google Shape;125;p26"/>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26" name="Google Shape;126;p2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127" name="Google Shape;127;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8"/>
        <p:cNvGrpSpPr/>
        <p:nvPr/>
      </p:nvGrpSpPr>
      <p:grpSpPr>
        <a:xfrm>
          <a:off x="0" y="0"/>
          <a:ext cx="0" cy="0"/>
          <a:chOff x="0" y="0"/>
          <a:chExt cx="0" cy="0"/>
        </a:xfrm>
      </p:grpSpPr>
      <p:sp>
        <p:nvSpPr>
          <p:cNvPr id="129" name="Google Shape;129;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CUSTOM_10">
    <p:spTree>
      <p:nvGrpSpPr>
        <p:cNvPr id="1" name="Shape 130"/>
        <p:cNvGrpSpPr/>
        <p:nvPr/>
      </p:nvGrpSpPr>
      <p:grpSpPr>
        <a:xfrm>
          <a:off x="0" y="0"/>
          <a:ext cx="0" cy="0"/>
          <a:chOff x="0" y="0"/>
          <a:chExt cx="0" cy="0"/>
        </a:xfrm>
      </p:grpSpPr>
      <p:cxnSp>
        <p:nvCxnSpPr>
          <p:cNvPr id="131" name="Google Shape;131;p28"/>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32" name="Google Shape;132;p28"/>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spTree>
      <p:nvGrpSpPr>
        <p:cNvPr id="1" name="Shape 133"/>
        <p:cNvGrpSpPr/>
        <p:nvPr/>
      </p:nvGrpSpPr>
      <p:grpSpPr>
        <a:xfrm>
          <a:off x="0" y="0"/>
          <a:ext cx="0" cy="0"/>
          <a:chOff x="0" y="0"/>
          <a:chExt cx="0" cy="0"/>
        </a:xfrm>
      </p:grpSpPr>
      <p:sp>
        <p:nvSpPr>
          <p:cNvPr id="134" name="Google Shape;134;p29"/>
          <p:cNvSpPr txBox="1">
            <a:spLocks noGrp="1"/>
          </p:cNvSpPr>
          <p:nvPr>
            <p:ph type="subTitle" idx="1"/>
          </p:nvPr>
        </p:nvSpPr>
        <p:spPr>
          <a:xfrm>
            <a:off x="895950" y="1682000"/>
            <a:ext cx="3847200" cy="23799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accent1"/>
              </a:buClr>
              <a:buSzPts val="1400"/>
              <a:buChar char="●"/>
              <a:defRPr sz="1400"/>
            </a:lvl1pPr>
            <a:lvl2pPr lvl="1" algn="ctr" rtl="0">
              <a:spcBef>
                <a:spcPts val="0"/>
              </a:spcBef>
              <a:spcAft>
                <a:spcPts val="0"/>
              </a:spcAft>
              <a:buSzPts val="1400"/>
              <a:buChar char="○"/>
              <a:defRPr/>
            </a:lvl2pPr>
            <a:lvl3pPr lvl="2" algn="ctr" rtl="0">
              <a:spcBef>
                <a:spcPts val="0"/>
              </a:spcBef>
              <a:spcAft>
                <a:spcPts val="0"/>
              </a:spcAft>
              <a:buSzPts val="1400"/>
              <a:buChar char="■"/>
              <a:defRPr/>
            </a:lvl3pPr>
            <a:lvl4pPr lvl="3" algn="ctr" rtl="0">
              <a:spcBef>
                <a:spcPts val="0"/>
              </a:spcBef>
              <a:spcAft>
                <a:spcPts val="0"/>
              </a:spcAft>
              <a:buSzPts val="1400"/>
              <a:buChar char="●"/>
              <a:defRPr/>
            </a:lvl4pPr>
            <a:lvl5pPr lvl="4" algn="ctr" rtl="0">
              <a:spcBef>
                <a:spcPts val="0"/>
              </a:spcBef>
              <a:spcAft>
                <a:spcPts val="0"/>
              </a:spcAft>
              <a:buSzPts val="1400"/>
              <a:buChar char="○"/>
              <a:defRPr/>
            </a:lvl5pPr>
            <a:lvl6pPr lvl="5" algn="ctr" rtl="0">
              <a:spcBef>
                <a:spcPts val="0"/>
              </a:spcBef>
              <a:spcAft>
                <a:spcPts val="0"/>
              </a:spcAft>
              <a:buSzPts val="1400"/>
              <a:buChar char="■"/>
              <a:defRPr/>
            </a:lvl6pPr>
            <a:lvl7pPr lvl="6" algn="ctr" rtl="0">
              <a:spcBef>
                <a:spcPts val="0"/>
              </a:spcBef>
              <a:spcAft>
                <a:spcPts val="0"/>
              </a:spcAft>
              <a:buSzPts val="1400"/>
              <a:buChar char="●"/>
              <a:defRPr/>
            </a:lvl7pPr>
            <a:lvl8pPr lvl="7" algn="ctr" rtl="0">
              <a:spcBef>
                <a:spcPts val="0"/>
              </a:spcBef>
              <a:spcAft>
                <a:spcPts val="0"/>
              </a:spcAft>
              <a:buSzPts val="1400"/>
              <a:buChar char="○"/>
              <a:defRPr/>
            </a:lvl8pPr>
            <a:lvl9pPr lvl="8" algn="ctr" rtl="0">
              <a:spcBef>
                <a:spcPts val="0"/>
              </a:spcBef>
              <a:spcAft>
                <a:spcPts val="0"/>
              </a:spcAft>
              <a:buSzPts val="1400"/>
              <a:buChar char="■"/>
              <a:defRPr/>
            </a:lvl9pPr>
          </a:lstStyle>
          <a:p>
            <a:endParaRPr/>
          </a:p>
        </p:txBody>
      </p:sp>
      <p:sp>
        <p:nvSpPr>
          <p:cNvPr id="135" name="Google Shape;135;p29"/>
          <p:cNvSpPr txBox="1">
            <a:spLocks noGrp="1"/>
          </p:cNvSpPr>
          <p:nvPr>
            <p:ph type="title"/>
          </p:nvPr>
        </p:nvSpPr>
        <p:spPr>
          <a:xfrm>
            <a:off x="713225" y="445025"/>
            <a:ext cx="56799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136" name="Google Shape;136;p29"/>
          <p:cNvCxnSpPr/>
          <p:nvPr/>
        </p:nvCxnSpPr>
        <p:spPr>
          <a:xfrm>
            <a:off x="-72550" y="27410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37" name="Google Shape;137;p29"/>
          <p:cNvCxnSpPr/>
          <p:nvPr/>
        </p:nvCxnSpPr>
        <p:spPr>
          <a:xfrm>
            <a:off x="-72550" y="4877450"/>
            <a:ext cx="9287400" cy="0"/>
          </a:xfrm>
          <a:prstGeom prst="straightConnector1">
            <a:avLst/>
          </a:prstGeom>
          <a:noFill/>
          <a:ln w="28575" cap="flat" cmpd="sng">
            <a:solidFill>
              <a:schemeClr val="accent1"/>
            </a:solidFill>
            <a:prstDash val="solid"/>
            <a:round/>
            <a:headEnd type="none" w="med" len="med"/>
            <a:tailEnd type="none" w="med" len="med"/>
          </a:ln>
        </p:spPr>
      </p:cxnSp>
      <p:cxnSp>
        <p:nvCxnSpPr>
          <p:cNvPr id="138" name="Google Shape;138;p29"/>
          <p:cNvCxnSpPr/>
          <p:nvPr/>
        </p:nvCxnSpPr>
        <p:spPr>
          <a:xfrm flipH="1">
            <a:off x="5925450" y="2797500"/>
            <a:ext cx="3378000" cy="24669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9"/>
        <p:cNvGrpSpPr/>
        <p:nvPr/>
      </p:nvGrpSpPr>
      <p:grpSpPr>
        <a:xfrm>
          <a:off x="0" y="0"/>
          <a:ext cx="0" cy="0"/>
          <a:chOff x="0" y="0"/>
          <a:chExt cx="0" cy="0"/>
        </a:xfrm>
      </p:grpSpPr>
      <p:sp>
        <p:nvSpPr>
          <p:cNvPr id="140" name="Google Shape;140;p30"/>
          <p:cNvSpPr txBox="1">
            <a:spLocks noGrp="1"/>
          </p:cNvSpPr>
          <p:nvPr>
            <p:ph type="title"/>
          </p:nvPr>
        </p:nvSpPr>
        <p:spPr>
          <a:xfrm>
            <a:off x="628650" y="240506"/>
            <a:ext cx="7645200" cy="7200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0099D8"/>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1" name="Google Shape;141;p30"/>
          <p:cNvSpPr txBox="1">
            <a:spLocks noGrp="1"/>
          </p:cNvSpPr>
          <p:nvPr>
            <p:ph type="body" idx="1"/>
          </p:nvPr>
        </p:nvSpPr>
        <p:spPr>
          <a:xfrm>
            <a:off x="628649" y="1029318"/>
            <a:ext cx="8287500" cy="3687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rgbClr val="0053A0"/>
              </a:buClr>
              <a:buSzPts val="1400"/>
              <a:buChar char="●"/>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142" name="Google Shape;142;p30"/>
          <p:cNvSpPr txBox="1">
            <a:spLocks noGrp="1"/>
          </p:cNvSpPr>
          <p:nvPr>
            <p:ph type="sldNum" idx="12"/>
          </p:nvPr>
        </p:nvSpPr>
        <p:spPr>
          <a:xfrm>
            <a:off x="8422481" y="4834497"/>
            <a:ext cx="507300" cy="2604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4"/>
        <p:cNvGrpSpPr/>
        <p:nvPr/>
      </p:nvGrpSpPr>
      <p:grpSpPr>
        <a:xfrm>
          <a:off x="0" y="0"/>
          <a:ext cx="0" cy="0"/>
          <a:chOff x="0" y="0"/>
          <a:chExt cx="0" cy="0"/>
        </a:xfrm>
      </p:grpSpPr>
      <p:sp>
        <p:nvSpPr>
          <p:cNvPr id="35" name="Google Shape;35;p4"/>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rgbClr val="0099D8"/>
              </a:buClr>
              <a:buSzPts val="4500"/>
              <a:buFont typeface="Arial"/>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6" name="Google Shape;36;p4"/>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rgbClr val="0053A0"/>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37" name="Google Shape;37;p4"/>
          <p:cNvSpPr txBox="1">
            <a:spLocks noGrp="1"/>
          </p:cNvSpPr>
          <p:nvPr>
            <p:ph type="sldNum" idx="12"/>
          </p:nvPr>
        </p:nvSpPr>
        <p:spPr>
          <a:xfrm>
            <a:off x="8422481" y="4834497"/>
            <a:ext cx="507300" cy="2604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5"/>
          <p:cNvSpPr txBox="1">
            <a:spLocks noGrp="1"/>
          </p:cNvSpPr>
          <p:nvPr>
            <p:ph type="title"/>
          </p:nvPr>
        </p:nvSpPr>
        <p:spPr>
          <a:xfrm>
            <a:off x="628650" y="240506"/>
            <a:ext cx="7645200" cy="7200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99D8"/>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0" name="Google Shape;40;p5"/>
          <p:cNvSpPr txBox="1">
            <a:spLocks noGrp="1"/>
          </p:cNvSpPr>
          <p:nvPr>
            <p:ph type="body" idx="1"/>
          </p:nvPr>
        </p:nvSpPr>
        <p:spPr>
          <a:xfrm>
            <a:off x="628650" y="1062318"/>
            <a:ext cx="3886200" cy="3570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0053A0"/>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1" name="Google Shape;41;p5"/>
          <p:cNvSpPr txBox="1">
            <a:spLocks noGrp="1"/>
          </p:cNvSpPr>
          <p:nvPr>
            <p:ph type="body" idx="2"/>
          </p:nvPr>
        </p:nvSpPr>
        <p:spPr>
          <a:xfrm>
            <a:off x="4629150" y="1062318"/>
            <a:ext cx="3886200" cy="3570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0053A0"/>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2" name="Google Shape;42;p5"/>
          <p:cNvSpPr txBox="1">
            <a:spLocks noGrp="1"/>
          </p:cNvSpPr>
          <p:nvPr>
            <p:ph type="sldNum" idx="12"/>
          </p:nvPr>
        </p:nvSpPr>
        <p:spPr>
          <a:xfrm>
            <a:off x="8422481" y="4834497"/>
            <a:ext cx="507300" cy="2604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629841" y="233504"/>
            <a:ext cx="7644000" cy="6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99D8"/>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5" name="Google Shape;45;p6"/>
          <p:cNvSpPr txBox="1">
            <a:spLocks noGrp="1"/>
          </p:cNvSpPr>
          <p:nvPr>
            <p:ph type="body" idx="1"/>
          </p:nvPr>
        </p:nvSpPr>
        <p:spPr>
          <a:xfrm>
            <a:off x="629841" y="1059171"/>
            <a:ext cx="40227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rgbClr val="0053A0"/>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46" name="Google Shape;46;p6"/>
          <p:cNvSpPr txBox="1">
            <a:spLocks noGrp="1"/>
          </p:cNvSpPr>
          <p:nvPr>
            <p:ph type="body" idx="2"/>
          </p:nvPr>
        </p:nvSpPr>
        <p:spPr>
          <a:xfrm>
            <a:off x="629841" y="1677104"/>
            <a:ext cx="4022700" cy="3002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0053A0"/>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7" name="Google Shape;47;p6"/>
          <p:cNvSpPr txBox="1">
            <a:spLocks noGrp="1"/>
          </p:cNvSpPr>
          <p:nvPr>
            <p:ph type="body" idx="3"/>
          </p:nvPr>
        </p:nvSpPr>
        <p:spPr>
          <a:xfrm>
            <a:off x="4777064" y="1059171"/>
            <a:ext cx="41382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rgbClr val="0053A0"/>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48" name="Google Shape;48;p6"/>
          <p:cNvSpPr txBox="1">
            <a:spLocks noGrp="1"/>
          </p:cNvSpPr>
          <p:nvPr>
            <p:ph type="body" idx="4"/>
          </p:nvPr>
        </p:nvSpPr>
        <p:spPr>
          <a:xfrm>
            <a:off x="4777064" y="1677105"/>
            <a:ext cx="4138200" cy="3002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0053A0"/>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9" name="Google Shape;49;p6"/>
          <p:cNvSpPr txBox="1">
            <a:spLocks noGrp="1"/>
          </p:cNvSpPr>
          <p:nvPr>
            <p:ph type="sldNum" idx="12"/>
          </p:nvPr>
        </p:nvSpPr>
        <p:spPr>
          <a:xfrm>
            <a:off x="8422481" y="4834497"/>
            <a:ext cx="507300" cy="2604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
        <p:cNvGrpSpPr/>
        <p:nvPr/>
      </p:nvGrpSpPr>
      <p:grpSpPr>
        <a:xfrm>
          <a:off x="0" y="0"/>
          <a:ext cx="0" cy="0"/>
          <a:chOff x="0" y="0"/>
          <a:chExt cx="0" cy="0"/>
        </a:xfrm>
      </p:grpSpPr>
      <p:sp>
        <p:nvSpPr>
          <p:cNvPr id="51" name="Google Shape;51;p7"/>
          <p:cNvSpPr txBox="1">
            <a:spLocks noGrp="1"/>
          </p:cNvSpPr>
          <p:nvPr>
            <p:ph type="title"/>
          </p:nvPr>
        </p:nvSpPr>
        <p:spPr>
          <a:xfrm>
            <a:off x="628650" y="240506"/>
            <a:ext cx="7645200" cy="7200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99D8"/>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2" name="Google Shape;52;p7"/>
          <p:cNvSpPr txBox="1">
            <a:spLocks noGrp="1"/>
          </p:cNvSpPr>
          <p:nvPr>
            <p:ph type="sldNum" idx="12"/>
          </p:nvPr>
        </p:nvSpPr>
        <p:spPr>
          <a:xfrm>
            <a:off x="8422481" y="4834497"/>
            <a:ext cx="507300" cy="2604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8"/>
          <p:cNvSpPr txBox="1">
            <a:spLocks noGrp="1"/>
          </p:cNvSpPr>
          <p:nvPr>
            <p:ph type="sldNum" idx="12"/>
          </p:nvPr>
        </p:nvSpPr>
        <p:spPr>
          <a:xfrm>
            <a:off x="8422481" y="4834497"/>
            <a:ext cx="507300" cy="2604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5"/>
        <p:cNvGrpSpPr/>
        <p:nvPr/>
      </p:nvGrpSpPr>
      <p:grpSpPr>
        <a:xfrm>
          <a:off x="0" y="0"/>
          <a:ext cx="0" cy="0"/>
          <a:chOff x="0" y="0"/>
          <a:chExt cx="0" cy="0"/>
        </a:xfrm>
      </p:grpSpPr>
      <p:sp>
        <p:nvSpPr>
          <p:cNvPr id="56" name="Google Shape;56;p9"/>
          <p:cNvSpPr txBox="1">
            <a:spLocks noGrp="1"/>
          </p:cNvSpPr>
          <p:nvPr>
            <p:ph type="title"/>
          </p:nvPr>
        </p:nvSpPr>
        <p:spPr>
          <a:xfrm>
            <a:off x="629841" y="342900"/>
            <a:ext cx="29493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0099D8"/>
              </a:buClr>
              <a:buSzPts val="2400"/>
              <a:buFont typeface="Arial"/>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7" name="Google Shape;57;p9"/>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rgbClr val="0053A0"/>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58" name="Google Shape;58;p9"/>
          <p:cNvSpPr txBox="1">
            <a:spLocks noGrp="1"/>
          </p:cNvSpPr>
          <p:nvPr>
            <p:ph type="body" idx="2"/>
          </p:nvPr>
        </p:nvSpPr>
        <p:spPr>
          <a:xfrm>
            <a:off x="629841" y="1543050"/>
            <a:ext cx="29493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0053A0"/>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59" name="Google Shape;59;p9"/>
          <p:cNvSpPr txBox="1">
            <a:spLocks noGrp="1"/>
          </p:cNvSpPr>
          <p:nvPr>
            <p:ph type="sldNum" idx="12"/>
          </p:nvPr>
        </p:nvSpPr>
        <p:spPr>
          <a:xfrm>
            <a:off x="8422481" y="4834497"/>
            <a:ext cx="507300" cy="2604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0"/>
        <p:cNvGrpSpPr/>
        <p:nvPr/>
      </p:nvGrpSpPr>
      <p:grpSpPr>
        <a:xfrm>
          <a:off x="0" y="0"/>
          <a:ext cx="0" cy="0"/>
          <a:chOff x="0" y="0"/>
          <a:chExt cx="0" cy="0"/>
        </a:xfrm>
      </p:grpSpPr>
      <p:sp>
        <p:nvSpPr>
          <p:cNvPr id="61" name="Google Shape;61;p10"/>
          <p:cNvSpPr txBox="1">
            <a:spLocks noGrp="1"/>
          </p:cNvSpPr>
          <p:nvPr>
            <p:ph type="title"/>
          </p:nvPr>
        </p:nvSpPr>
        <p:spPr>
          <a:xfrm>
            <a:off x="629841" y="342900"/>
            <a:ext cx="29493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0099D8"/>
              </a:buClr>
              <a:buSzPts val="2400"/>
              <a:buFont typeface="Arial"/>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2" name="Google Shape;62;p10"/>
          <p:cNvSpPr>
            <a:spLocks noGrp="1"/>
          </p:cNvSpPr>
          <p:nvPr>
            <p:ph type="pic" idx="2"/>
          </p:nvPr>
        </p:nvSpPr>
        <p:spPr>
          <a:xfrm>
            <a:off x="3887391" y="740569"/>
            <a:ext cx="4629300" cy="3655200"/>
          </a:xfrm>
          <a:prstGeom prst="rect">
            <a:avLst/>
          </a:prstGeom>
          <a:noFill/>
          <a:ln>
            <a:noFill/>
          </a:ln>
        </p:spPr>
      </p:sp>
      <p:sp>
        <p:nvSpPr>
          <p:cNvPr id="63" name="Google Shape;63;p10"/>
          <p:cNvSpPr txBox="1">
            <a:spLocks noGrp="1"/>
          </p:cNvSpPr>
          <p:nvPr>
            <p:ph type="body" idx="1"/>
          </p:nvPr>
        </p:nvSpPr>
        <p:spPr>
          <a:xfrm>
            <a:off x="629841" y="1543050"/>
            <a:ext cx="29493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0053A0"/>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64" name="Google Shape;64;p10"/>
          <p:cNvSpPr txBox="1">
            <a:spLocks noGrp="1"/>
          </p:cNvSpPr>
          <p:nvPr>
            <p:ph type="sldNum" idx="12"/>
          </p:nvPr>
        </p:nvSpPr>
        <p:spPr>
          <a:xfrm>
            <a:off x="8422481" y="4834497"/>
            <a:ext cx="507300" cy="2604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www.commerce.gov/" TargetMode="External"/><Relationship Id="rId2" Type="http://schemas.openxmlformats.org/officeDocument/2006/relationships/slideLayout" Target="../slideLayouts/slideLayout2.xml"/><Relationship Id="rId16" Type="http://schemas.openxmlformats.org/officeDocument/2006/relationships/image" Target="../media/image1.png"/><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hyperlink" Target="http://www.noaa.gov/"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69" y="4765537"/>
            <a:ext cx="9144000" cy="378000"/>
          </a:xfrm>
          <a:prstGeom prst="rect">
            <a:avLst/>
          </a:prstGeom>
          <a:solidFill>
            <a:srgbClr val="D6F5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 name="Google Shape;7;p1"/>
          <p:cNvSpPr txBox="1">
            <a:spLocks noGrp="1"/>
          </p:cNvSpPr>
          <p:nvPr>
            <p:ph type="title"/>
          </p:nvPr>
        </p:nvSpPr>
        <p:spPr>
          <a:xfrm>
            <a:off x="628650" y="240506"/>
            <a:ext cx="7645200" cy="7200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rgbClr val="0099D8"/>
              </a:buClr>
              <a:buSzPts val="3000"/>
              <a:buFont typeface="Arial"/>
              <a:buNone/>
              <a:defRPr sz="3000" b="1" i="0" u="none" strike="noStrike" cap="none">
                <a:solidFill>
                  <a:srgbClr val="0099D8"/>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8" name="Google Shape;8;p1"/>
          <p:cNvSpPr txBox="1">
            <a:spLocks noGrp="1"/>
          </p:cNvSpPr>
          <p:nvPr>
            <p:ph type="body" idx="1"/>
          </p:nvPr>
        </p:nvSpPr>
        <p:spPr>
          <a:xfrm>
            <a:off x="628649" y="1029318"/>
            <a:ext cx="8287500" cy="36876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rgbClr val="0053A0"/>
              </a:buClr>
              <a:buSzPts val="2100"/>
              <a:buFont typeface="Arial"/>
              <a:buChar char="•"/>
              <a:defRPr sz="2100" b="1" i="0" u="none" strike="noStrike" cap="none">
                <a:solidFill>
                  <a:srgbClr val="0053A0"/>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sldNum" idx="12"/>
          </p:nvPr>
        </p:nvSpPr>
        <p:spPr>
          <a:xfrm>
            <a:off x="8422481" y="4834497"/>
            <a:ext cx="507300" cy="2604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1" i="0" u="none" strike="noStrike" cap="none">
                <a:solidFill>
                  <a:srgbClr val="0070C0"/>
                </a:solidFill>
                <a:latin typeface="Calibri"/>
                <a:ea typeface="Calibri"/>
                <a:cs typeface="Calibri"/>
                <a:sym typeface="Calibri"/>
              </a:defRPr>
            </a:lvl1pPr>
            <a:lvl2pPr marL="0" marR="0" lvl="1" indent="0" algn="r" rtl="0">
              <a:spcBef>
                <a:spcPts val="0"/>
              </a:spcBef>
              <a:buNone/>
              <a:defRPr sz="900" b="1" i="0" u="none" strike="noStrike" cap="none">
                <a:solidFill>
                  <a:srgbClr val="0070C0"/>
                </a:solidFill>
                <a:latin typeface="Calibri"/>
                <a:ea typeface="Calibri"/>
                <a:cs typeface="Calibri"/>
                <a:sym typeface="Calibri"/>
              </a:defRPr>
            </a:lvl2pPr>
            <a:lvl3pPr marL="0" marR="0" lvl="2" indent="0" algn="r" rtl="0">
              <a:spcBef>
                <a:spcPts val="0"/>
              </a:spcBef>
              <a:buNone/>
              <a:defRPr sz="900" b="1" i="0" u="none" strike="noStrike" cap="none">
                <a:solidFill>
                  <a:srgbClr val="0070C0"/>
                </a:solidFill>
                <a:latin typeface="Calibri"/>
                <a:ea typeface="Calibri"/>
                <a:cs typeface="Calibri"/>
                <a:sym typeface="Calibri"/>
              </a:defRPr>
            </a:lvl3pPr>
            <a:lvl4pPr marL="0" marR="0" lvl="3" indent="0" algn="r" rtl="0">
              <a:spcBef>
                <a:spcPts val="0"/>
              </a:spcBef>
              <a:buNone/>
              <a:defRPr sz="900" b="1" i="0" u="none" strike="noStrike" cap="none">
                <a:solidFill>
                  <a:srgbClr val="0070C0"/>
                </a:solidFill>
                <a:latin typeface="Calibri"/>
                <a:ea typeface="Calibri"/>
                <a:cs typeface="Calibri"/>
                <a:sym typeface="Calibri"/>
              </a:defRPr>
            </a:lvl4pPr>
            <a:lvl5pPr marL="0" marR="0" lvl="4" indent="0" algn="r" rtl="0">
              <a:spcBef>
                <a:spcPts val="0"/>
              </a:spcBef>
              <a:buNone/>
              <a:defRPr sz="900" b="1" i="0" u="none" strike="noStrike" cap="none">
                <a:solidFill>
                  <a:srgbClr val="0070C0"/>
                </a:solidFill>
                <a:latin typeface="Calibri"/>
                <a:ea typeface="Calibri"/>
                <a:cs typeface="Calibri"/>
                <a:sym typeface="Calibri"/>
              </a:defRPr>
            </a:lvl5pPr>
            <a:lvl6pPr marL="0" marR="0" lvl="5" indent="0" algn="r" rtl="0">
              <a:spcBef>
                <a:spcPts val="0"/>
              </a:spcBef>
              <a:buNone/>
              <a:defRPr sz="900" b="1" i="0" u="none" strike="noStrike" cap="none">
                <a:solidFill>
                  <a:srgbClr val="0070C0"/>
                </a:solidFill>
                <a:latin typeface="Calibri"/>
                <a:ea typeface="Calibri"/>
                <a:cs typeface="Calibri"/>
                <a:sym typeface="Calibri"/>
              </a:defRPr>
            </a:lvl6pPr>
            <a:lvl7pPr marL="0" marR="0" lvl="6" indent="0" algn="r" rtl="0">
              <a:spcBef>
                <a:spcPts val="0"/>
              </a:spcBef>
              <a:buNone/>
              <a:defRPr sz="900" b="1" i="0" u="none" strike="noStrike" cap="none">
                <a:solidFill>
                  <a:srgbClr val="0070C0"/>
                </a:solidFill>
                <a:latin typeface="Calibri"/>
                <a:ea typeface="Calibri"/>
                <a:cs typeface="Calibri"/>
                <a:sym typeface="Calibri"/>
              </a:defRPr>
            </a:lvl7pPr>
            <a:lvl8pPr marL="0" marR="0" lvl="7" indent="0" algn="r" rtl="0">
              <a:spcBef>
                <a:spcPts val="0"/>
              </a:spcBef>
              <a:buNone/>
              <a:defRPr sz="900" b="1" i="0" u="none" strike="noStrike" cap="none">
                <a:solidFill>
                  <a:srgbClr val="0070C0"/>
                </a:solidFill>
                <a:latin typeface="Calibri"/>
                <a:ea typeface="Calibri"/>
                <a:cs typeface="Calibri"/>
                <a:sym typeface="Calibri"/>
              </a:defRPr>
            </a:lvl8pPr>
            <a:lvl9pPr marL="0" marR="0" lvl="8" indent="0" algn="r" rtl="0">
              <a:spcBef>
                <a:spcPts val="0"/>
              </a:spcBef>
              <a:buNone/>
              <a:defRPr sz="900" b="1" i="0" u="none" strike="noStrike" cap="none">
                <a:solidFill>
                  <a:srgbClr val="0070C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10" name="Google Shape;10;p1"/>
          <p:cNvPicPr preferRelativeResize="0"/>
          <p:nvPr/>
        </p:nvPicPr>
        <p:blipFill rotWithShape="1">
          <a:blip r:embed="rId16">
            <a:alphaModFix/>
          </a:blip>
          <a:srcRect t="658" b="8114"/>
          <a:stretch/>
        </p:blipFill>
        <p:spPr>
          <a:xfrm>
            <a:off x="-69" y="0"/>
            <a:ext cx="378794" cy="4767262"/>
          </a:xfrm>
          <a:prstGeom prst="rect">
            <a:avLst/>
          </a:prstGeom>
          <a:noFill/>
          <a:ln w="19050" cap="flat" cmpd="sng">
            <a:solidFill>
              <a:srgbClr val="0070C0"/>
            </a:solidFill>
            <a:prstDash val="solid"/>
            <a:round/>
            <a:headEnd type="none" w="sm" len="sm"/>
            <a:tailEnd type="none" w="sm" len="sm"/>
          </a:ln>
        </p:spPr>
      </p:pic>
      <p:pic>
        <p:nvPicPr>
          <p:cNvPr id="11" name="Google Shape;11;p1" descr="G:\STALL\ST Comms\Templates &amp; Resources\Logos\Other Emblems\DOC Logo\DOC Color.png">
            <a:hlinkClick r:id="rId17"/>
          </p:cNvPr>
          <p:cNvPicPr preferRelativeResize="0"/>
          <p:nvPr/>
        </p:nvPicPr>
        <p:blipFill rotWithShape="1">
          <a:blip r:embed="rId18">
            <a:alphaModFix/>
          </a:blip>
          <a:srcRect/>
          <a:stretch/>
        </p:blipFill>
        <p:spPr>
          <a:xfrm>
            <a:off x="20309" y="4781292"/>
            <a:ext cx="342900" cy="342900"/>
          </a:xfrm>
          <a:prstGeom prst="rect">
            <a:avLst/>
          </a:prstGeom>
          <a:noFill/>
          <a:ln>
            <a:noFill/>
          </a:ln>
        </p:spPr>
      </p:pic>
      <p:pic>
        <p:nvPicPr>
          <p:cNvPr id="12" name="Google Shape;12;p1">
            <a:hlinkClick r:id="rId19"/>
          </p:cNvPr>
          <p:cNvPicPr preferRelativeResize="0"/>
          <p:nvPr/>
        </p:nvPicPr>
        <p:blipFill rotWithShape="1">
          <a:blip r:embed="rId20">
            <a:alphaModFix/>
          </a:blip>
          <a:srcRect/>
          <a:stretch/>
        </p:blipFill>
        <p:spPr>
          <a:xfrm>
            <a:off x="399434" y="4788692"/>
            <a:ext cx="342900" cy="342900"/>
          </a:xfrm>
          <a:prstGeom prst="rect">
            <a:avLst/>
          </a:prstGeom>
          <a:noFill/>
          <a:ln>
            <a:noFill/>
          </a:ln>
        </p:spPr>
      </p:pic>
      <p:pic>
        <p:nvPicPr>
          <p:cNvPr id="13" name="Google Shape;13;p1"/>
          <p:cNvPicPr preferRelativeResize="0"/>
          <p:nvPr/>
        </p:nvPicPr>
        <p:blipFill rotWithShape="1">
          <a:blip r:embed="rId21">
            <a:alphaModFix/>
          </a:blip>
          <a:srcRect/>
          <a:stretch/>
        </p:blipFill>
        <p:spPr>
          <a:xfrm>
            <a:off x="8283382" y="205978"/>
            <a:ext cx="754382" cy="754380"/>
          </a:xfrm>
          <a:prstGeom prst="rect">
            <a:avLst/>
          </a:prstGeom>
          <a:noFill/>
          <a:ln>
            <a:noFill/>
          </a:ln>
        </p:spPr>
      </p:pic>
      <p:sp>
        <p:nvSpPr>
          <p:cNvPr id="14" name="Google Shape;14;p1"/>
          <p:cNvSpPr/>
          <p:nvPr/>
        </p:nvSpPr>
        <p:spPr>
          <a:xfrm>
            <a:off x="45575" y="2017950"/>
            <a:ext cx="279300" cy="260400"/>
          </a:xfrm>
          <a:prstGeom prst="rect">
            <a:avLst/>
          </a:prstGeom>
          <a:solidFill>
            <a:srgbClr val="0099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 name="Google Shape;15;p1"/>
          <p:cNvPicPr preferRelativeResize="0"/>
          <p:nvPr/>
        </p:nvPicPr>
        <p:blipFill>
          <a:blip r:embed="rId22">
            <a:alphaModFix/>
          </a:blip>
          <a:stretch>
            <a:fillRect/>
          </a:stretch>
        </p:blipFill>
        <p:spPr>
          <a:xfrm>
            <a:off x="95500" y="2017950"/>
            <a:ext cx="224026" cy="224026"/>
          </a:xfrm>
          <a:prstGeom prst="rect">
            <a:avLst/>
          </a:prstGeom>
          <a:noFill/>
          <a:ln>
            <a:noFill/>
          </a:ln>
        </p:spPr>
      </p:pic>
      <p:sp>
        <p:nvSpPr>
          <p:cNvPr id="16" name="Google Shape;16;p1"/>
          <p:cNvSpPr txBox="1"/>
          <p:nvPr/>
        </p:nvSpPr>
        <p:spPr>
          <a:xfrm>
            <a:off x="798850" y="4834500"/>
            <a:ext cx="3970500" cy="2604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sz="900"/>
              <a:t>PERiLS Meeting –– November 2023</a:t>
            </a:r>
            <a:endParaRPr sz="900"/>
          </a:p>
        </p:txBody>
      </p:sp>
      <p:sp>
        <p:nvSpPr>
          <p:cNvPr id="17" name="Google Shape;17;p1"/>
          <p:cNvSpPr txBox="1"/>
          <p:nvPr/>
        </p:nvSpPr>
        <p:spPr>
          <a:xfrm>
            <a:off x="4839850" y="4834500"/>
            <a:ext cx="3970500" cy="2604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r>
              <a:rPr lang="en" sz="900"/>
              <a:t> inside.nssl.noaa.gov/ensmith ––</a:t>
            </a:r>
            <a:r>
              <a:rPr lang="en" sz="1100" b="1"/>
              <a:t> </a:t>
            </a:r>
            <a:r>
              <a:rPr lang="en" sz="900"/>
              <a:t>elizabeth.smith@noaa.gov</a:t>
            </a:r>
            <a:endParaRPr sz="90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87" name="Google Shape;87;p1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8" name="Google Shape;88;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28.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hyperlink" Target="https://bliss.science/resources/sensing/coptersonde/"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34.xml"/><Relationship Id="rId1" Type="http://schemas.openxmlformats.org/officeDocument/2006/relationships/slideLayout" Target="../slideLayouts/slideLayout15.xml"/><Relationship Id="rId6" Type="http://schemas.openxmlformats.org/officeDocument/2006/relationships/image" Target="../media/image67.png"/><Relationship Id="rId5" Type="http://schemas.openxmlformats.org/officeDocument/2006/relationships/hyperlink" Target="https://github.com/OAR-atmospheric-observations/WINDoe" TargetMode="External"/><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hyperlink" Target="http://drive.google.com/file/d/1EHY3Wet0BZPUttSrPw0mcYjcoYT5DoYo/view" TargetMode="External"/><Relationship Id="rId2" Type="http://schemas.openxmlformats.org/officeDocument/2006/relationships/notesSlide" Target="../notesSlides/notesSlide35.xml"/><Relationship Id="rId1" Type="http://schemas.openxmlformats.org/officeDocument/2006/relationships/slideLayout" Target="../slideLayouts/slideLayout15.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hyperlink" Target="http://drive.google.com/file/d/1xyq5B40P5Etbtmex3LP5SF7XjE_4HU5W/view" TargetMode="External"/><Relationship Id="rId2" Type="http://schemas.openxmlformats.org/officeDocument/2006/relationships/notesSlide" Target="../notesSlides/notesSlide36.xml"/><Relationship Id="rId1" Type="http://schemas.openxmlformats.org/officeDocument/2006/relationships/slideLayout" Target="../slideLayouts/slideLayout15.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15.xml"/><Relationship Id="rId5" Type="http://schemas.openxmlformats.org/officeDocument/2006/relationships/image" Target="../media/image68.png"/><Relationship Id="rId4" Type="http://schemas.openxmlformats.org/officeDocument/2006/relationships/hyperlink" Target="http://drive.google.com/file/d/1GXb4l0dUnemeTqt4Xw_-71DmBWs1YgWD/view"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15.xml"/><Relationship Id="rId5" Type="http://schemas.openxmlformats.org/officeDocument/2006/relationships/image" Target="../media/image76.png"/><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0.xml"/><Relationship Id="rId1" Type="http://schemas.openxmlformats.org/officeDocument/2006/relationships/slideLayout" Target="../slideLayouts/slideLayout28.xml"/><Relationship Id="rId4" Type="http://schemas.openxmlformats.org/officeDocument/2006/relationships/image" Target="../media/image78.jpg"/></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41.xml"/><Relationship Id="rId1" Type="http://schemas.openxmlformats.org/officeDocument/2006/relationships/slideLayout" Target="../slideLayouts/slideLayout19.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jpg"/></Relationships>
</file>

<file path=ppt/slides/_rels/slide44.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4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46.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31"/>
          <p:cNvSpPr txBox="1">
            <a:spLocks noGrp="1"/>
          </p:cNvSpPr>
          <p:nvPr>
            <p:ph type="title"/>
          </p:nvPr>
        </p:nvSpPr>
        <p:spPr>
          <a:xfrm>
            <a:off x="2518307" y="314115"/>
            <a:ext cx="6409200" cy="27201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SzPts val="990"/>
              <a:buNone/>
            </a:pPr>
            <a:r>
              <a:rPr lang="en" sz="3200"/>
              <a:t>PERiLS PBL Profiling:</a:t>
            </a:r>
            <a:endParaRPr sz="3200"/>
          </a:p>
          <a:p>
            <a:pPr marL="0" lvl="0" indent="0" algn="l" rtl="0">
              <a:spcBef>
                <a:spcPts val="0"/>
              </a:spcBef>
              <a:spcAft>
                <a:spcPts val="0"/>
              </a:spcAft>
              <a:buSzPts val="990"/>
              <a:buNone/>
            </a:pPr>
            <a:r>
              <a:rPr lang="en" sz="3200" b="0" i="1">
                <a:solidFill>
                  <a:srgbClr val="888888"/>
                </a:solidFill>
              </a:rPr>
              <a:t>CLAMPS and CopterSonde UAS</a:t>
            </a:r>
            <a:endParaRPr sz="3200" b="0" i="1">
              <a:solidFill>
                <a:srgbClr val="888888"/>
              </a:solidFill>
            </a:endParaRPr>
          </a:p>
        </p:txBody>
      </p:sp>
      <p:sp>
        <p:nvSpPr>
          <p:cNvPr id="148" name="Google Shape;148;p31"/>
          <p:cNvSpPr txBox="1">
            <a:spLocks noGrp="1"/>
          </p:cNvSpPr>
          <p:nvPr>
            <p:ph type="body" idx="1"/>
          </p:nvPr>
        </p:nvSpPr>
        <p:spPr>
          <a:xfrm>
            <a:off x="623900" y="3396380"/>
            <a:ext cx="8520000" cy="1323300"/>
          </a:xfrm>
          <a:prstGeom prst="rect">
            <a:avLst/>
          </a:prstGeom>
        </p:spPr>
        <p:txBody>
          <a:bodyPr spcFirstLastPara="1" wrap="square" lIns="68575" tIns="34275" rIns="68575" bIns="34275" anchor="t" anchorCtr="0">
            <a:normAutofit lnSpcReduction="10000"/>
          </a:bodyPr>
          <a:lstStyle/>
          <a:p>
            <a:pPr marL="0" lvl="0" indent="0" algn="l" rtl="0">
              <a:spcBef>
                <a:spcPts val="800"/>
              </a:spcBef>
              <a:spcAft>
                <a:spcPts val="0"/>
              </a:spcAft>
              <a:buNone/>
            </a:pPr>
            <a:r>
              <a:rPr lang="en" dirty="0"/>
              <a:t>Dr. Elizabeth Smith</a:t>
            </a:r>
            <a:r>
              <a:rPr lang="en" sz="1600" b="0" dirty="0"/>
              <a:t> Research Meteorologist–NOAA National Severe Storms Laboratory</a:t>
            </a:r>
            <a:endParaRPr sz="1600" b="0" dirty="0"/>
          </a:p>
          <a:p>
            <a:pPr marL="2143125" lvl="0" indent="0" algn="l" rtl="0">
              <a:spcBef>
                <a:spcPts val="800"/>
              </a:spcBef>
              <a:spcAft>
                <a:spcPts val="0"/>
              </a:spcAft>
              <a:buNone/>
            </a:pPr>
            <a:r>
              <a:rPr lang="en" sz="1600" b="0" dirty="0"/>
              <a:t>Affiliated Assistant Professor–OU School of Meteorology</a:t>
            </a:r>
            <a:endParaRPr sz="1600" b="0" dirty="0"/>
          </a:p>
          <a:p>
            <a:pPr marL="2143125" lvl="0" indent="0" algn="l" rtl="0">
              <a:spcBef>
                <a:spcPts val="800"/>
              </a:spcBef>
              <a:spcAft>
                <a:spcPts val="0"/>
              </a:spcAft>
              <a:buNone/>
            </a:pPr>
            <a:endParaRPr sz="1600" b="0" dirty="0"/>
          </a:p>
          <a:p>
            <a:pPr marL="2143125" lvl="0" indent="0" algn="l" rtl="0">
              <a:spcBef>
                <a:spcPts val="800"/>
              </a:spcBef>
              <a:spcAft>
                <a:spcPts val="0"/>
              </a:spcAft>
              <a:buNone/>
            </a:pPr>
            <a:r>
              <a:rPr lang="en" sz="1600" b="0" i="1" dirty="0">
                <a:solidFill>
                  <a:schemeClr val="dk2"/>
                </a:solidFill>
              </a:rPr>
              <a:t>Tyler Bell, Joshua Gebauer, Tony Segales – OU CIWRO </a:t>
            </a:r>
            <a:endParaRPr sz="1600" b="0" i="1" dirty="0">
              <a:solidFill>
                <a:schemeClr val="dk2"/>
              </a:solidFill>
            </a:endParaRPr>
          </a:p>
        </p:txBody>
      </p:sp>
      <p:pic>
        <p:nvPicPr>
          <p:cNvPr id="149" name="Google Shape;149;p31"/>
          <p:cNvPicPr preferRelativeResize="0"/>
          <p:nvPr/>
        </p:nvPicPr>
        <p:blipFill>
          <a:blip r:embed="rId3">
            <a:alphaModFix/>
          </a:blip>
          <a:stretch>
            <a:fillRect/>
          </a:stretch>
        </p:blipFill>
        <p:spPr>
          <a:xfrm>
            <a:off x="364750" y="3981225"/>
            <a:ext cx="2417126" cy="7398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0"/>
          <p:cNvSpPr txBox="1">
            <a:spLocks noGrp="1"/>
          </p:cNvSpPr>
          <p:nvPr>
            <p:ph type="title"/>
          </p:nvPr>
        </p:nvSpPr>
        <p:spPr>
          <a:xfrm>
            <a:off x="628650" y="240506"/>
            <a:ext cx="7645200" cy="7200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Green’s Theorem: Application</a:t>
            </a:r>
            <a:endParaRPr/>
          </a:p>
        </p:txBody>
      </p:sp>
      <p:sp>
        <p:nvSpPr>
          <p:cNvPr id="298" name="Google Shape;298;p40"/>
          <p:cNvSpPr txBox="1">
            <a:spLocks noGrp="1"/>
          </p:cNvSpPr>
          <p:nvPr>
            <p:ph type="body" idx="1"/>
          </p:nvPr>
        </p:nvSpPr>
        <p:spPr>
          <a:xfrm>
            <a:off x="628650" y="1029325"/>
            <a:ext cx="4044900" cy="36876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b="0"/>
              <a:t>Variable profile depth/information content degrades the success of this approach for basic CopterSonde data</a:t>
            </a:r>
            <a:endParaRPr b="0"/>
          </a:p>
          <a:p>
            <a:pPr marL="0" lvl="0" indent="0" algn="l" rtl="0">
              <a:spcBef>
                <a:spcPts val="800"/>
              </a:spcBef>
              <a:spcAft>
                <a:spcPts val="0"/>
              </a:spcAft>
              <a:buNone/>
            </a:pPr>
            <a:endParaRPr b="0"/>
          </a:p>
          <a:p>
            <a:pPr marL="0" lvl="0" indent="0" algn="l" rtl="0">
              <a:spcBef>
                <a:spcPts val="800"/>
              </a:spcBef>
              <a:spcAft>
                <a:spcPts val="0"/>
              </a:spcAft>
              <a:buNone/>
            </a:pPr>
            <a:endParaRPr b="0"/>
          </a:p>
          <a:p>
            <a:pPr marL="0" lvl="0" indent="0" algn="l" rtl="0">
              <a:spcBef>
                <a:spcPts val="800"/>
              </a:spcBef>
              <a:spcAft>
                <a:spcPts val="0"/>
              </a:spcAft>
              <a:buClr>
                <a:schemeClr val="dk1"/>
              </a:buClr>
              <a:buSzPts val="1100"/>
              <a:buFont typeface="Arial"/>
              <a:buNone/>
            </a:pPr>
            <a:r>
              <a:rPr lang="en" sz="1700" b="0">
                <a:solidFill>
                  <a:srgbClr val="838792"/>
                </a:solidFill>
              </a:rPr>
              <a:t>Southeast US complexity invites innovation to meet mission needs:</a:t>
            </a:r>
            <a:endParaRPr sz="1700" b="0">
              <a:solidFill>
                <a:srgbClr val="838792"/>
              </a:solidFill>
            </a:endParaRPr>
          </a:p>
          <a:p>
            <a:pPr marL="457200" lvl="0" indent="-336550" algn="l" rtl="0">
              <a:lnSpc>
                <a:spcPct val="100000"/>
              </a:lnSpc>
              <a:spcBef>
                <a:spcPts val="800"/>
              </a:spcBef>
              <a:spcAft>
                <a:spcPts val="0"/>
              </a:spcAft>
              <a:buClr>
                <a:srgbClr val="838792"/>
              </a:buClr>
              <a:buSzPts val="1700"/>
              <a:buChar char="•"/>
            </a:pPr>
            <a:r>
              <a:rPr lang="en" sz="1700" b="0">
                <a:solidFill>
                  <a:srgbClr val="838792"/>
                </a:solidFill>
              </a:rPr>
              <a:t>Observation platforms</a:t>
            </a:r>
            <a:endParaRPr sz="1700" b="0">
              <a:solidFill>
                <a:srgbClr val="838792"/>
              </a:solidFill>
            </a:endParaRPr>
          </a:p>
          <a:p>
            <a:pPr marL="457200" lvl="0" indent="-336550" algn="l" rtl="0">
              <a:lnSpc>
                <a:spcPct val="100000"/>
              </a:lnSpc>
              <a:spcBef>
                <a:spcPts val="0"/>
              </a:spcBef>
              <a:spcAft>
                <a:spcPts val="0"/>
              </a:spcAft>
              <a:buClr>
                <a:srgbClr val="838792"/>
              </a:buClr>
              <a:buSzPts val="1700"/>
              <a:buChar char="•"/>
            </a:pPr>
            <a:r>
              <a:rPr lang="en" sz="1700" b="0">
                <a:solidFill>
                  <a:srgbClr val="838792"/>
                </a:solidFill>
              </a:rPr>
              <a:t>Observation strategies</a:t>
            </a:r>
            <a:endParaRPr sz="1700" b="0">
              <a:solidFill>
                <a:srgbClr val="838792"/>
              </a:solidFill>
            </a:endParaRPr>
          </a:p>
          <a:p>
            <a:pPr marL="457200" lvl="0" indent="-336550" algn="l" rtl="0">
              <a:lnSpc>
                <a:spcPct val="100000"/>
              </a:lnSpc>
              <a:spcBef>
                <a:spcPts val="0"/>
              </a:spcBef>
              <a:spcAft>
                <a:spcPts val="0"/>
              </a:spcAft>
              <a:buClr>
                <a:srgbClr val="0099D8"/>
              </a:buClr>
              <a:buSzPts val="1700"/>
              <a:buChar char="•"/>
            </a:pPr>
            <a:r>
              <a:rPr lang="en" sz="1700">
                <a:solidFill>
                  <a:srgbClr val="0099D8"/>
                </a:solidFill>
              </a:rPr>
              <a:t>Observation analysis products </a:t>
            </a:r>
            <a:endParaRPr sz="1700">
              <a:solidFill>
                <a:srgbClr val="0099D8"/>
              </a:solidFill>
            </a:endParaRPr>
          </a:p>
          <a:p>
            <a:pPr marL="0" lvl="0" indent="0" algn="l" rtl="0">
              <a:spcBef>
                <a:spcPts val="800"/>
              </a:spcBef>
              <a:spcAft>
                <a:spcPts val="0"/>
              </a:spcAft>
              <a:buNone/>
            </a:pPr>
            <a:endParaRPr b="0"/>
          </a:p>
          <a:p>
            <a:pPr marL="0" lvl="0" indent="0" algn="l" rtl="0">
              <a:spcBef>
                <a:spcPts val="800"/>
              </a:spcBef>
              <a:spcAft>
                <a:spcPts val="0"/>
              </a:spcAft>
              <a:buNone/>
            </a:pPr>
            <a:endParaRPr b="0"/>
          </a:p>
          <a:p>
            <a:pPr marL="0" lvl="0" indent="0" algn="l" rtl="0">
              <a:spcBef>
                <a:spcPts val="800"/>
              </a:spcBef>
              <a:spcAft>
                <a:spcPts val="0"/>
              </a:spcAft>
              <a:buNone/>
            </a:pPr>
            <a:endParaRPr b="0"/>
          </a:p>
        </p:txBody>
      </p:sp>
      <p:pic>
        <p:nvPicPr>
          <p:cNvPr id="299" name="Google Shape;299;p40"/>
          <p:cNvPicPr preferRelativeResize="0"/>
          <p:nvPr/>
        </p:nvPicPr>
        <p:blipFill rotWithShape="1">
          <a:blip r:embed="rId3">
            <a:alphaModFix/>
          </a:blip>
          <a:srcRect/>
          <a:stretch/>
        </p:blipFill>
        <p:spPr>
          <a:xfrm>
            <a:off x="5254175" y="960500"/>
            <a:ext cx="3796925" cy="37969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1"/>
          <p:cNvSpPr txBox="1">
            <a:spLocks noGrp="1"/>
          </p:cNvSpPr>
          <p:nvPr>
            <p:ph type="title"/>
          </p:nvPr>
        </p:nvSpPr>
        <p:spPr>
          <a:xfrm>
            <a:off x="628650" y="240506"/>
            <a:ext cx="7645200" cy="720000"/>
          </a:xfrm>
          <a:prstGeom prst="rect">
            <a:avLst/>
          </a:prstGeom>
        </p:spPr>
        <p:txBody>
          <a:bodyPr spcFirstLastPara="1" wrap="square" lIns="68575" tIns="34275" rIns="68575" bIns="34275" anchor="ctr" anchorCtr="0">
            <a:normAutofit fontScale="90000"/>
          </a:bodyPr>
          <a:lstStyle/>
          <a:p>
            <a:pPr marL="0" lvl="0" indent="0" algn="l" rtl="0">
              <a:spcBef>
                <a:spcPts val="0"/>
              </a:spcBef>
              <a:spcAft>
                <a:spcPts val="0"/>
              </a:spcAft>
              <a:buNone/>
            </a:pPr>
            <a:r>
              <a:rPr lang="en"/>
              <a:t>TROPoe – Tropospheric Remotely Observed Profiling via optimal estimation</a:t>
            </a:r>
            <a:endParaRPr/>
          </a:p>
        </p:txBody>
      </p:sp>
      <p:sp>
        <p:nvSpPr>
          <p:cNvPr id="305" name="Google Shape;305;p41"/>
          <p:cNvSpPr txBox="1">
            <a:spLocks noGrp="1"/>
          </p:cNvSpPr>
          <p:nvPr>
            <p:ph type="body" idx="1"/>
          </p:nvPr>
        </p:nvSpPr>
        <p:spPr>
          <a:xfrm>
            <a:off x="4778100" y="1029325"/>
            <a:ext cx="4137900" cy="3687600"/>
          </a:xfrm>
          <a:prstGeom prst="rect">
            <a:avLst/>
          </a:prstGeom>
        </p:spPr>
        <p:txBody>
          <a:bodyPr spcFirstLastPara="1" wrap="square" lIns="68575" tIns="34275" rIns="68575" bIns="34275" anchor="t" anchorCtr="0">
            <a:noAutofit/>
          </a:bodyPr>
          <a:lstStyle/>
          <a:p>
            <a:pPr marL="457200" lvl="0" indent="-317500" algn="l" rtl="0">
              <a:spcBef>
                <a:spcPts val="800"/>
              </a:spcBef>
              <a:spcAft>
                <a:spcPts val="0"/>
              </a:spcAft>
              <a:buSzPts val="1400"/>
              <a:buChar char="•"/>
            </a:pPr>
            <a:r>
              <a:rPr lang="en" b="0"/>
              <a:t>Developed primarily for performing thermodynamic retrievals from IRS and MWRs</a:t>
            </a:r>
            <a:br>
              <a:rPr lang="en" b="0"/>
            </a:br>
            <a:endParaRPr b="0"/>
          </a:p>
          <a:p>
            <a:pPr marL="457200" lvl="0" indent="-317500" algn="l" rtl="0">
              <a:spcBef>
                <a:spcPts val="0"/>
              </a:spcBef>
              <a:spcAft>
                <a:spcPts val="0"/>
              </a:spcAft>
              <a:buSzPts val="1400"/>
              <a:buChar char="•"/>
            </a:pPr>
            <a:r>
              <a:rPr lang="en" b="0"/>
              <a:t>Method can be generalized to take </a:t>
            </a:r>
            <a:r>
              <a:rPr lang="en"/>
              <a:t>multiple types of input</a:t>
            </a:r>
            <a:br>
              <a:rPr lang="en" b="0"/>
            </a:br>
            <a:endParaRPr b="0"/>
          </a:p>
          <a:p>
            <a:pPr marL="457200" lvl="0" indent="-317500" algn="l" rtl="0">
              <a:spcBef>
                <a:spcPts val="0"/>
              </a:spcBef>
              <a:spcAft>
                <a:spcPts val="0"/>
              </a:spcAft>
              <a:buSzPts val="1400"/>
              <a:buChar char="•"/>
            </a:pPr>
            <a:r>
              <a:rPr lang="en" b="0"/>
              <a:t>Provides a way to </a:t>
            </a:r>
            <a:r>
              <a:rPr lang="en"/>
              <a:t>create similar datasets from dissimilar data</a:t>
            </a:r>
            <a:r>
              <a:rPr lang="en" b="0"/>
              <a:t>, with uncertainty baked in</a:t>
            </a:r>
            <a:endParaRPr b="0"/>
          </a:p>
          <a:p>
            <a:pPr marL="0" lvl="0" indent="0" algn="l" rtl="0">
              <a:spcBef>
                <a:spcPts val="800"/>
              </a:spcBef>
              <a:spcAft>
                <a:spcPts val="0"/>
              </a:spcAft>
              <a:buClr>
                <a:schemeClr val="dk1"/>
              </a:buClr>
              <a:buSzPts val="1100"/>
              <a:buFont typeface="Arial"/>
              <a:buNone/>
            </a:pPr>
            <a:endParaRPr/>
          </a:p>
          <a:p>
            <a:pPr marL="0" lvl="0" indent="0" algn="l" rtl="0">
              <a:spcBef>
                <a:spcPts val="800"/>
              </a:spcBef>
              <a:spcAft>
                <a:spcPts val="0"/>
              </a:spcAft>
              <a:buNone/>
            </a:pPr>
            <a:endParaRPr/>
          </a:p>
        </p:txBody>
      </p:sp>
      <p:pic>
        <p:nvPicPr>
          <p:cNvPr id="306" name="Google Shape;306;p41" descr="Diagram, histogram&#10;&#10;Description automatically generated"/>
          <p:cNvPicPr preferRelativeResize="0"/>
          <p:nvPr/>
        </p:nvPicPr>
        <p:blipFill rotWithShape="1">
          <a:blip r:embed="rId3">
            <a:alphaModFix/>
          </a:blip>
          <a:srcRect t="10160" b="2404"/>
          <a:stretch/>
        </p:blipFill>
        <p:spPr>
          <a:xfrm>
            <a:off x="853425" y="1244125"/>
            <a:ext cx="1821821" cy="3185850"/>
          </a:xfrm>
          <a:prstGeom prst="rect">
            <a:avLst/>
          </a:prstGeom>
          <a:noFill/>
          <a:ln>
            <a:noFill/>
          </a:ln>
        </p:spPr>
      </p:pic>
      <p:pic>
        <p:nvPicPr>
          <p:cNvPr id="307" name="Google Shape;307;p41" descr="Diagram&#10;&#10;Description automatically generated"/>
          <p:cNvPicPr preferRelativeResize="0"/>
          <p:nvPr/>
        </p:nvPicPr>
        <p:blipFill rotWithShape="1">
          <a:blip r:embed="rId4">
            <a:alphaModFix/>
          </a:blip>
          <a:srcRect t="10160" b="2404"/>
          <a:stretch/>
        </p:blipFill>
        <p:spPr>
          <a:xfrm>
            <a:off x="2677604" y="1244125"/>
            <a:ext cx="1821821" cy="3185850"/>
          </a:xfrm>
          <a:prstGeom prst="rect">
            <a:avLst/>
          </a:prstGeom>
          <a:noFill/>
          <a:ln>
            <a:noFill/>
          </a:ln>
        </p:spPr>
      </p:pic>
      <p:sp>
        <p:nvSpPr>
          <p:cNvPr id="308" name="Google Shape;308;p41"/>
          <p:cNvSpPr txBox="1"/>
          <p:nvPr/>
        </p:nvSpPr>
        <p:spPr>
          <a:xfrm>
            <a:off x="989288" y="977513"/>
            <a:ext cx="1550100" cy="24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IRS (AERI) </a:t>
            </a:r>
            <a:endParaRPr/>
          </a:p>
        </p:txBody>
      </p:sp>
      <p:sp>
        <p:nvSpPr>
          <p:cNvPr id="309" name="Google Shape;309;p41"/>
          <p:cNvSpPr txBox="1"/>
          <p:nvPr/>
        </p:nvSpPr>
        <p:spPr>
          <a:xfrm>
            <a:off x="2883688" y="977513"/>
            <a:ext cx="1550100" cy="24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MWR</a:t>
            </a:r>
            <a:endParaRPr/>
          </a:p>
        </p:txBody>
      </p:sp>
      <p:sp>
        <p:nvSpPr>
          <p:cNvPr id="310" name="Google Shape;310;p41"/>
          <p:cNvSpPr txBox="1"/>
          <p:nvPr/>
        </p:nvSpPr>
        <p:spPr>
          <a:xfrm>
            <a:off x="377063" y="4342888"/>
            <a:ext cx="1550100" cy="24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i="1"/>
              <a:t>Bell, 2021</a:t>
            </a:r>
            <a:endParaRPr sz="1100" i="1"/>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grpSp>
        <p:nvGrpSpPr>
          <p:cNvPr id="315" name="Google Shape;315;p42"/>
          <p:cNvGrpSpPr/>
          <p:nvPr/>
        </p:nvGrpSpPr>
        <p:grpSpPr>
          <a:xfrm>
            <a:off x="5654561" y="1271445"/>
            <a:ext cx="3454283" cy="3530665"/>
            <a:chOff x="5881175" y="1573350"/>
            <a:chExt cx="3228000" cy="3228775"/>
          </a:xfrm>
        </p:grpSpPr>
        <p:pic>
          <p:nvPicPr>
            <p:cNvPr id="316" name="Google Shape;316;p42"/>
            <p:cNvPicPr preferRelativeResize="0"/>
            <p:nvPr/>
          </p:nvPicPr>
          <p:blipFill rotWithShape="1">
            <a:blip r:embed="rId3">
              <a:alphaModFix/>
            </a:blip>
            <a:srcRect/>
            <a:stretch/>
          </p:blipFill>
          <p:spPr>
            <a:xfrm>
              <a:off x="5881175" y="1574125"/>
              <a:ext cx="3228000" cy="3228000"/>
            </a:xfrm>
            <a:prstGeom prst="rect">
              <a:avLst/>
            </a:prstGeom>
            <a:noFill/>
            <a:ln>
              <a:noFill/>
            </a:ln>
          </p:spPr>
        </p:pic>
        <p:sp>
          <p:nvSpPr>
            <p:cNvPr id="317" name="Google Shape;317;p42"/>
            <p:cNvSpPr/>
            <p:nvPr/>
          </p:nvSpPr>
          <p:spPr>
            <a:xfrm>
              <a:off x="6821725" y="1573350"/>
              <a:ext cx="1248300" cy="237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318" name="Google Shape;318;p42"/>
          <p:cNvSpPr txBox="1">
            <a:spLocks noGrp="1"/>
          </p:cNvSpPr>
          <p:nvPr>
            <p:ph type="body" idx="1"/>
          </p:nvPr>
        </p:nvSpPr>
        <p:spPr>
          <a:xfrm>
            <a:off x="628650" y="1029320"/>
            <a:ext cx="8287500" cy="855000"/>
          </a:xfrm>
          <a:prstGeom prst="rect">
            <a:avLst/>
          </a:prstGeom>
        </p:spPr>
        <p:txBody>
          <a:bodyPr spcFirstLastPara="1" wrap="square" lIns="68575" tIns="34275" rIns="68575" bIns="34275" anchor="t" anchorCtr="0">
            <a:noAutofit/>
          </a:bodyPr>
          <a:lstStyle/>
          <a:p>
            <a:pPr marL="457200" lvl="0" indent="-342900" algn="l" rtl="0">
              <a:spcBef>
                <a:spcPts val="800"/>
              </a:spcBef>
              <a:spcAft>
                <a:spcPts val="0"/>
              </a:spcAft>
              <a:buSzPts val="1800"/>
              <a:buChar char="•"/>
            </a:pPr>
            <a:r>
              <a:rPr lang="en" sz="1800" b="0"/>
              <a:t>NOAA Rapid Refresh (RAP) Model above 1.5 km</a:t>
            </a:r>
            <a:endParaRPr sz="1800" b="0"/>
          </a:p>
          <a:p>
            <a:pPr marL="457200" lvl="0" indent="-342900" algn="l" rtl="0">
              <a:spcBef>
                <a:spcPts val="0"/>
              </a:spcBef>
              <a:spcAft>
                <a:spcPts val="0"/>
              </a:spcAft>
              <a:buSzPts val="1800"/>
              <a:buChar char="•"/>
            </a:pPr>
            <a:r>
              <a:rPr lang="en" sz="1800" b="0"/>
              <a:t>TROPoe can take any combination of instruments as long as a proper forward model is available</a:t>
            </a:r>
            <a:endParaRPr sz="1800" b="0"/>
          </a:p>
          <a:p>
            <a:pPr marL="0" lvl="0" indent="0" algn="l" rtl="0">
              <a:spcBef>
                <a:spcPts val="800"/>
              </a:spcBef>
              <a:spcAft>
                <a:spcPts val="0"/>
              </a:spcAft>
              <a:buClr>
                <a:schemeClr val="dk1"/>
              </a:buClr>
              <a:buSzPts val="1100"/>
              <a:buFont typeface="Arial"/>
              <a:buNone/>
            </a:pPr>
            <a:endParaRPr/>
          </a:p>
          <a:p>
            <a:pPr marL="0" lvl="0" indent="0" algn="l" rtl="0">
              <a:spcBef>
                <a:spcPts val="800"/>
              </a:spcBef>
              <a:spcAft>
                <a:spcPts val="0"/>
              </a:spcAft>
              <a:buNone/>
            </a:pPr>
            <a:endParaRPr/>
          </a:p>
        </p:txBody>
      </p:sp>
      <p:sp>
        <p:nvSpPr>
          <p:cNvPr id="319" name="Google Shape;319;p42"/>
          <p:cNvSpPr txBox="1">
            <a:spLocks noGrp="1"/>
          </p:cNvSpPr>
          <p:nvPr>
            <p:ph type="title"/>
          </p:nvPr>
        </p:nvSpPr>
        <p:spPr>
          <a:xfrm>
            <a:off x="628650" y="240506"/>
            <a:ext cx="7645200" cy="720000"/>
          </a:xfrm>
          <a:prstGeom prst="rect">
            <a:avLst/>
          </a:prstGeom>
        </p:spPr>
        <p:txBody>
          <a:bodyPr spcFirstLastPara="1" wrap="square" lIns="68575" tIns="34275" rIns="68575" bIns="34275" anchor="ctr" anchorCtr="0">
            <a:normAutofit fontScale="90000"/>
          </a:bodyPr>
          <a:lstStyle/>
          <a:p>
            <a:pPr marL="0" lvl="0" indent="0" algn="l" rtl="0">
              <a:spcBef>
                <a:spcPts val="0"/>
              </a:spcBef>
              <a:spcAft>
                <a:spcPts val="0"/>
              </a:spcAft>
              <a:buNone/>
            </a:pPr>
            <a:r>
              <a:rPr lang="en"/>
              <a:t>TROPoe – Tropospheric Remotely Observed Profiling via optimal estimation</a:t>
            </a:r>
            <a:endParaRPr/>
          </a:p>
        </p:txBody>
      </p:sp>
      <p:grpSp>
        <p:nvGrpSpPr>
          <p:cNvPr id="320" name="Google Shape;320;p42"/>
          <p:cNvGrpSpPr/>
          <p:nvPr/>
        </p:nvGrpSpPr>
        <p:grpSpPr>
          <a:xfrm>
            <a:off x="417955" y="1962361"/>
            <a:ext cx="4430068" cy="2793317"/>
            <a:chOff x="1434973" y="1239911"/>
            <a:chExt cx="10542761" cy="5618094"/>
          </a:xfrm>
        </p:grpSpPr>
        <p:pic>
          <p:nvPicPr>
            <p:cNvPr id="321" name="Google Shape;321;p42"/>
            <p:cNvPicPr preferRelativeResize="0"/>
            <p:nvPr/>
          </p:nvPicPr>
          <p:blipFill rotWithShape="1">
            <a:blip r:embed="rId4">
              <a:alphaModFix/>
            </a:blip>
            <a:srcRect t="18079"/>
            <a:stretch/>
          </p:blipFill>
          <p:spPr>
            <a:xfrm>
              <a:off x="1434973" y="1239911"/>
              <a:ext cx="9704912" cy="5618094"/>
            </a:xfrm>
            <a:prstGeom prst="rect">
              <a:avLst/>
            </a:prstGeom>
            <a:noFill/>
            <a:ln>
              <a:noFill/>
            </a:ln>
          </p:spPr>
        </p:pic>
        <p:sp>
          <p:nvSpPr>
            <p:cNvPr id="322" name="Google Shape;322;p42"/>
            <p:cNvSpPr txBox="1"/>
            <p:nvPr/>
          </p:nvSpPr>
          <p:spPr>
            <a:xfrm>
              <a:off x="7409934" y="1239912"/>
              <a:ext cx="4567800" cy="9288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457200" marR="0" lvl="0" indent="-304800" algn="l" rtl="0">
                <a:spcBef>
                  <a:spcPts val="0"/>
                </a:spcBef>
                <a:spcAft>
                  <a:spcPts val="0"/>
                </a:spcAft>
                <a:buClr>
                  <a:srgbClr val="000000"/>
                </a:buClr>
                <a:buSzPts val="2400"/>
                <a:buFont typeface="Arial"/>
                <a:buNone/>
              </a:pPr>
              <a:endParaRPr sz="2400">
                <a:solidFill>
                  <a:srgbClr val="000000"/>
                </a:solidFill>
                <a:latin typeface="Palatino Linotype"/>
                <a:ea typeface="Palatino Linotype"/>
                <a:cs typeface="Palatino Linotype"/>
                <a:sym typeface="Palatino Linotype"/>
              </a:endParaRPr>
            </a:p>
          </p:txBody>
        </p:sp>
        <p:grpSp>
          <p:nvGrpSpPr>
            <p:cNvPr id="323" name="Google Shape;323;p42"/>
            <p:cNvGrpSpPr/>
            <p:nvPr/>
          </p:nvGrpSpPr>
          <p:grpSpPr>
            <a:xfrm rot="-203653">
              <a:off x="2676788" y="2570434"/>
              <a:ext cx="1257207" cy="278913"/>
              <a:chOff x="6156381" y="4071096"/>
              <a:chExt cx="2304447" cy="511244"/>
            </a:xfrm>
          </p:grpSpPr>
          <p:grpSp>
            <p:nvGrpSpPr>
              <p:cNvPr id="324" name="Google Shape;324;p42"/>
              <p:cNvGrpSpPr/>
              <p:nvPr/>
            </p:nvGrpSpPr>
            <p:grpSpPr>
              <a:xfrm>
                <a:off x="6156381" y="4226471"/>
                <a:ext cx="2304447" cy="237683"/>
                <a:chOff x="6184659" y="4273174"/>
                <a:chExt cx="2304447" cy="237683"/>
              </a:xfrm>
            </p:grpSpPr>
            <p:sp>
              <p:nvSpPr>
                <p:cNvPr id="325" name="Google Shape;325;p42"/>
                <p:cNvSpPr/>
                <p:nvPr/>
              </p:nvSpPr>
              <p:spPr>
                <a:xfrm>
                  <a:off x="6891311" y="4273174"/>
                  <a:ext cx="893700" cy="237600"/>
                </a:xfrm>
                <a:prstGeom prst="roundRect">
                  <a:avLst>
                    <a:gd name="adj" fmla="val 16667"/>
                  </a:avLst>
                </a:prstGeom>
                <a:solidFill>
                  <a:srgbClr val="FFFFFF"/>
                </a:solidFill>
                <a:ln w="254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000000"/>
                    </a:solidFill>
                    <a:latin typeface="Merriweather Sans"/>
                    <a:ea typeface="Merriweather Sans"/>
                    <a:cs typeface="Merriweather Sans"/>
                    <a:sym typeface="Merriweather Sans"/>
                  </a:endParaRPr>
                </a:p>
              </p:txBody>
            </p:sp>
            <p:sp>
              <p:nvSpPr>
                <p:cNvPr id="326" name="Google Shape;326;p42"/>
                <p:cNvSpPr/>
                <p:nvPr/>
              </p:nvSpPr>
              <p:spPr>
                <a:xfrm rot="5400000">
                  <a:off x="6723407" y="4116957"/>
                  <a:ext cx="81900" cy="705900"/>
                </a:xfrm>
                <a:prstGeom prst="rect">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Merriweather Sans"/>
                    <a:ea typeface="Merriweather Sans"/>
                    <a:cs typeface="Merriweather Sans"/>
                    <a:sym typeface="Merriweather Sans"/>
                  </a:endParaRPr>
                </a:p>
              </p:txBody>
            </p:sp>
            <p:sp>
              <p:nvSpPr>
                <p:cNvPr id="327" name="Google Shape;327;p42"/>
                <p:cNvSpPr/>
                <p:nvPr/>
              </p:nvSpPr>
              <p:spPr>
                <a:xfrm rot="5400000">
                  <a:off x="7871109" y="4116955"/>
                  <a:ext cx="81900" cy="705900"/>
                </a:xfrm>
                <a:prstGeom prst="rect">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Merriweather Sans"/>
                    <a:ea typeface="Merriweather Sans"/>
                    <a:cs typeface="Merriweather Sans"/>
                    <a:sym typeface="Merriweather Sans"/>
                  </a:endParaRPr>
                </a:p>
              </p:txBody>
            </p:sp>
            <p:sp>
              <p:nvSpPr>
                <p:cNvPr id="328" name="Google Shape;328;p42"/>
                <p:cNvSpPr/>
                <p:nvPr/>
              </p:nvSpPr>
              <p:spPr>
                <a:xfrm>
                  <a:off x="6411452" y="4348903"/>
                  <a:ext cx="117900" cy="92700"/>
                </a:xfrm>
                <a:prstGeom prst="round2SameRect">
                  <a:avLst>
                    <a:gd name="adj1" fmla="val 16667"/>
                    <a:gd name="adj2" fmla="val 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Merriweather Sans"/>
                    <a:ea typeface="Merriweather Sans"/>
                    <a:cs typeface="Merriweather Sans"/>
                    <a:sym typeface="Merriweather Sans"/>
                  </a:endParaRPr>
                </a:p>
              </p:txBody>
            </p:sp>
            <p:sp>
              <p:nvSpPr>
                <p:cNvPr id="329" name="Google Shape;329;p42"/>
                <p:cNvSpPr/>
                <p:nvPr/>
              </p:nvSpPr>
              <p:spPr>
                <a:xfrm>
                  <a:off x="8146465" y="4348903"/>
                  <a:ext cx="117900" cy="92700"/>
                </a:xfrm>
                <a:prstGeom prst="round2SameRect">
                  <a:avLst>
                    <a:gd name="adj1" fmla="val 16667"/>
                    <a:gd name="adj2" fmla="val 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Merriweather Sans"/>
                    <a:ea typeface="Merriweather Sans"/>
                    <a:cs typeface="Merriweather Sans"/>
                    <a:sym typeface="Merriweather Sans"/>
                  </a:endParaRPr>
                </a:p>
              </p:txBody>
            </p:sp>
            <p:pic>
              <p:nvPicPr>
                <p:cNvPr id="330" name="Google Shape;330;p42"/>
                <p:cNvPicPr preferRelativeResize="0"/>
                <p:nvPr/>
              </p:nvPicPr>
              <p:blipFill rotWithShape="1">
                <a:blip r:embed="rId5">
                  <a:alphaModFix/>
                </a:blip>
                <a:srcRect/>
                <a:stretch/>
              </p:blipFill>
              <p:spPr>
                <a:xfrm>
                  <a:off x="6184659" y="4298031"/>
                  <a:ext cx="578337" cy="111657"/>
                </a:xfrm>
                <a:prstGeom prst="rect">
                  <a:avLst/>
                </a:prstGeom>
                <a:noFill/>
                <a:ln>
                  <a:noFill/>
                </a:ln>
              </p:spPr>
            </p:pic>
            <p:pic>
              <p:nvPicPr>
                <p:cNvPr id="331" name="Google Shape;331;p42"/>
                <p:cNvPicPr preferRelativeResize="0"/>
                <p:nvPr/>
              </p:nvPicPr>
              <p:blipFill rotWithShape="1">
                <a:blip r:embed="rId5">
                  <a:alphaModFix/>
                </a:blip>
                <a:srcRect/>
                <a:stretch/>
              </p:blipFill>
              <p:spPr>
                <a:xfrm>
                  <a:off x="7910769" y="4286163"/>
                  <a:ext cx="578337" cy="111657"/>
                </a:xfrm>
                <a:prstGeom prst="rect">
                  <a:avLst/>
                </a:prstGeom>
                <a:noFill/>
                <a:ln>
                  <a:noFill/>
                </a:ln>
              </p:spPr>
            </p:pic>
          </p:grpSp>
          <p:sp>
            <p:nvSpPr>
              <p:cNvPr id="332" name="Google Shape;332;p42"/>
              <p:cNvSpPr/>
              <p:nvPr/>
            </p:nvSpPr>
            <p:spPr>
              <a:xfrm>
                <a:off x="7537896" y="4071096"/>
                <a:ext cx="277500" cy="155100"/>
              </a:xfrm>
              <a:prstGeom prst="parallelogram">
                <a:avLst>
                  <a:gd name="adj" fmla="val 66079"/>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Merriweather Sans"/>
                  <a:ea typeface="Merriweather Sans"/>
                  <a:cs typeface="Merriweather Sans"/>
                  <a:sym typeface="Merriweather Sans"/>
                </a:endParaRPr>
              </a:p>
            </p:txBody>
          </p:sp>
          <p:sp>
            <p:nvSpPr>
              <p:cNvPr id="333" name="Google Shape;333;p42"/>
              <p:cNvSpPr/>
              <p:nvPr/>
            </p:nvSpPr>
            <p:spPr>
              <a:xfrm>
                <a:off x="6388595" y="4449440"/>
                <a:ext cx="45600" cy="132900"/>
              </a:xfrm>
              <a:prstGeom prst="rect">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Merriweather Sans"/>
                  <a:ea typeface="Merriweather Sans"/>
                  <a:cs typeface="Merriweather Sans"/>
                  <a:sym typeface="Merriweather Sans"/>
                </a:endParaRPr>
              </a:p>
            </p:txBody>
          </p:sp>
          <p:sp>
            <p:nvSpPr>
              <p:cNvPr id="334" name="Google Shape;334;p42"/>
              <p:cNvSpPr/>
              <p:nvPr/>
            </p:nvSpPr>
            <p:spPr>
              <a:xfrm>
                <a:off x="8193948" y="4449440"/>
                <a:ext cx="45600" cy="132900"/>
              </a:xfrm>
              <a:prstGeom prst="rect">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Merriweather Sans"/>
                  <a:ea typeface="Merriweather Sans"/>
                  <a:cs typeface="Merriweather Sans"/>
                  <a:sym typeface="Merriweather Sans"/>
                </a:endParaRPr>
              </a:p>
            </p:txBody>
          </p:sp>
        </p:grpSp>
        <p:grpSp>
          <p:nvGrpSpPr>
            <p:cNvPr id="335" name="Google Shape;335;p42"/>
            <p:cNvGrpSpPr/>
            <p:nvPr/>
          </p:nvGrpSpPr>
          <p:grpSpPr>
            <a:xfrm>
              <a:off x="2514608" y="2990113"/>
              <a:ext cx="562857" cy="599598"/>
              <a:chOff x="2230292" y="1726844"/>
              <a:chExt cx="1098900" cy="1170633"/>
            </a:xfrm>
          </p:grpSpPr>
          <p:sp>
            <p:nvSpPr>
              <p:cNvPr id="336" name="Google Shape;336;p42"/>
              <p:cNvSpPr/>
              <p:nvPr/>
            </p:nvSpPr>
            <p:spPr>
              <a:xfrm>
                <a:off x="2779734" y="1771437"/>
                <a:ext cx="152400" cy="153000"/>
              </a:xfrm>
              <a:prstGeom prst="roundRect">
                <a:avLst>
                  <a:gd name="adj" fmla="val 16667"/>
                </a:avLst>
              </a:prstGeom>
              <a:solidFill>
                <a:srgbClr val="000000"/>
              </a:solidFill>
              <a:ln w="9525" cap="flat" cmpd="sng">
                <a:solidFill>
                  <a:srgbClr val="440B0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33">
                  <a:solidFill>
                    <a:srgbClr val="FFFFFF"/>
                  </a:solidFill>
                  <a:latin typeface="Palatino Linotype"/>
                  <a:ea typeface="Palatino Linotype"/>
                  <a:cs typeface="Palatino Linotype"/>
                  <a:sym typeface="Palatino Linotype"/>
                </a:endParaRPr>
              </a:p>
            </p:txBody>
          </p:sp>
          <p:sp>
            <p:nvSpPr>
              <p:cNvPr id="337" name="Google Shape;337;p42"/>
              <p:cNvSpPr/>
              <p:nvPr/>
            </p:nvSpPr>
            <p:spPr>
              <a:xfrm>
                <a:off x="2910554" y="1726844"/>
                <a:ext cx="313200" cy="314700"/>
              </a:xfrm>
              <a:prstGeom prst="roundRect">
                <a:avLst>
                  <a:gd name="adj" fmla="val 16667"/>
                </a:avLst>
              </a:prstGeom>
              <a:solidFill>
                <a:srgbClr val="000000"/>
              </a:solidFill>
              <a:ln w="9525" cap="flat" cmpd="sng">
                <a:solidFill>
                  <a:srgbClr val="440B0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33">
                  <a:solidFill>
                    <a:srgbClr val="FFFFFF"/>
                  </a:solidFill>
                  <a:latin typeface="Palatino Linotype"/>
                  <a:ea typeface="Palatino Linotype"/>
                  <a:cs typeface="Palatino Linotype"/>
                  <a:sym typeface="Palatino Linotype"/>
                </a:endParaRPr>
              </a:p>
            </p:txBody>
          </p:sp>
          <p:sp>
            <p:nvSpPr>
              <p:cNvPr id="338" name="Google Shape;338;p42"/>
              <p:cNvSpPr/>
              <p:nvPr/>
            </p:nvSpPr>
            <p:spPr>
              <a:xfrm>
                <a:off x="2230292" y="1983785"/>
                <a:ext cx="1098900" cy="657600"/>
              </a:xfrm>
              <a:prstGeom prst="roundRect">
                <a:avLst>
                  <a:gd name="adj" fmla="val 16667"/>
                </a:avLst>
              </a:prstGeom>
              <a:solidFill>
                <a:srgbClr val="D8D8D8"/>
              </a:solidFill>
              <a:ln w="9525" cap="flat" cmpd="sng">
                <a:solidFill>
                  <a:srgbClr val="440B0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33">
                  <a:solidFill>
                    <a:srgbClr val="FFFFFF"/>
                  </a:solidFill>
                  <a:latin typeface="Palatino Linotype"/>
                  <a:ea typeface="Palatino Linotype"/>
                  <a:cs typeface="Palatino Linotype"/>
                  <a:sym typeface="Palatino Linotype"/>
                </a:endParaRPr>
              </a:p>
            </p:txBody>
          </p:sp>
          <p:sp>
            <p:nvSpPr>
              <p:cNvPr id="339" name="Google Shape;339;p42"/>
              <p:cNvSpPr/>
              <p:nvPr/>
            </p:nvSpPr>
            <p:spPr>
              <a:xfrm>
                <a:off x="3099282" y="2237021"/>
                <a:ext cx="47100" cy="651600"/>
              </a:xfrm>
              <a:prstGeom prst="roundRect">
                <a:avLst>
                  <a:gd name="adj" fmla="val 16667"/>
                </a:avLst>
              </a:prstGeom>
              <a:solidFill>
                <a:srgbClr val="000000"/>
              </a:solidFill>
              <a:ln w="9525" cap="flat" cmpd="sng">
                <a:solidFill>
                  <a:srgbClr val="440B0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33">
                  <a:solidFill>
                    <a:srgbClr val="FFFFFF"/>
                  </a:solidFill>
                  <a:latin typeface="Palatino Linotype"/>
                  <a:ea typeface="Palatino Linotype"/>
                  <a:cs typeface="Palatino Linotype"/>
                  <a:sym typeface="Palatino Linotype"/>
                </a:endParaRPr>
              </a:p>
            </p:txBody>
          </p:sp>
          <p:sp>
            <p:nvSpPr>
              <p:cNvPr id="340" name="Google Shape;340;p42"/>
              <p:cNvSpPr/>
              <p:nvPr/>
            </p:nvSpPr>
            <p:spPr>
              <a:xfrm>
                <a:off x="2420008" y="2245877"/>
                <a:ext cx="47100" cy="651600"/>
              </a:xfrm>
              <a:prstGeom prst="roundRect">
                <a:avLst>
                  <a:gd name="adj" fmla="val 16667"/>
                </a:avLst>
              </a:prstGeom>
              <a:solidFill>
                <a:srgbClr val="000000"/>
              </a:solidFill>
              <a:ln w="9525" cap="flat" cmpd="sng">
                <a:solidFill>
                  <a:srgbClr val="440B0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33">
                  <a:solidFill>
                    <a:srgbClr val="FFFFFF"/>
                  </a:solidFill>
                  <a:latin typeface="Palatino Linotype"/>
                  <a:ea typeface="Palatino Linotype"/>
                  <a:cs typeface="Palatino Linotype"/>
                  <a:sym typeface="Palatino Linotype"/>
                </a:endParaRPr>
              </a:p>
            </p:txBody>
          </p:sp>
          <p:sp>
            <p:nvSpPr>
              <p:cNvPr id="341" name="Google Shape;341;p42"/>
              <p:cNvSpPr/>
              <p:nvPr/>
            </p:nvSpPr>
            <p:spPr>
              <a:xfrm>
                <a:off x="2788827" y="1796563"/>
                <a:ext cx="108300" cy="108300"/>
              </a:xfrm>
              <a:prstGeom prst="ellipse">
                <a:avLst/>
              </a:prstGeom>
              <a:solidFill>
                <a:srgbClr val="E7E6E6"/>
              </a:solidFill>
              <a:ln w="9525" cap="flat" cmpd="sng">
                <a:solidFill>
                  <a:srgbClr val="440B0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33">
                  <a:solidFill>
                    <a:srgbClr val="FFFFFF"/>
                  </a:solidFill>
                  <a:latin typeface="Palatino Linotype"/>
                  <a:ea typeface="Palatino Linotype"/>
                  <a:cs typeface="Palatino Linotype"/>
                  <a:sym typeface="Palatino Linotype"/>
                </a:endParaRPr>
              </a:p>
            </p:txBody>
          </p:sp>
        </p:grpSp>
        <p:grpSp>
          <p:nvGrpSpPr>
            <p:cNvPr id="342" name="Google Shape;342;p42"/>
            <p:cNvGrpSpPr/>
            <p:nvPr/>
          </p:nvGrpSpPr>
          <p:grpSpPr>
            <a:xfrm>
              <a:off x="3318992" y="3071962"/>
              <a:ext cx="595650" cy="523526"/>
              <a:chOff x="2835275" y="1994811"/>
              <a:chExt cx="818876" cy="719723"/>
            </a:xfrm>
          </p:grpSpPr>
          <p:sp>
            <p:nvSpPr>
              <p:cNvPr id="343" name="Google Shape;343;p42"/>
              <p:cNvSpPr/>
              <p:nvPr/>
            </p:nvSpPr>
            <p:spPr>
              <a:xfrm rot="4123899">
                <a:off x="3428705" y="2543598"/>
                <a:ext cx="299391" cy="46072"/>
              </a:xfrm>
              <a:prstGeom prst="rect">
                <a:avLst/>
              </a:prstGeom>
              <a:solidFill>
                <a:srgbClr val="757070"/>
              </a:solidFill>
              <a:ln w="9525" cap="flat" cmpd="sng">
                <a:solidFill>
                  <a:srgbClr val="440B0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33">
                  <a:solidFill>
                    <a:srgbClr val="FFFFFF"/>
                  </a:solidFill>
                  <a:latin typeface="Palatino Linotype"/>
                  <a:ea typeface="Palatino Linotype"/>
                  <a:cs typeface="Palatino Linotype"/>
                  <a:sym typeface="Palatino Linotype"/>
                </a:endParaRPr>
              </a:p>
            </p:txBody>
          </p:sp>
          <p:sp>
            <p:nvSpPr>
              <p:cNvPr id="344" name="Google Shape;344;p42"/>
              <p:cNvSpPr/>
              <p:nvPr/>
            </p:nvSpPr>
            <p:spPr>
              <a:xfrm rot="6697853">
                <a:off x="2762180" y="2529591"/>
                <a:ext cx="299491" cy="46182"/>
              </a:xfrm>
              <a:prstGeom prst="rect">
                <a:avLst/>
              </a:prstGeom>
              <a:solidFill>
                <a:srgbClr val="757070"/>
              </a:solidFill>
              <a:ln w="9525" cap="flat" cmpd="sng">
                <a:solidFill>
                  <a:srgbClr val="440B0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33">
                  <a:solidFill>
                    <a:srgbClr val="FFFFFF"/>
                  </a:solidFill>
                  <a:latin typeface="Palatino Linotype"/>
                  <a:ea typeface="Palatino Linotype"/>
                  <a:cs typeface="Palatino Linotype"/>
                  <a:sym typeface="Palatino Linotype"/>
                </a:endParaRPr>
              </a:p>
            </p:txBody>
          </p:sp>
          <p:sp>
            <p:nvSpPr>
              <p:cNvPr id="345" name="Google Shape;345;p42"/>
              <p:cNvSpPr/>
              <p:nvPr/>
            </p:nvSpPr>
            <p:spPr>
              <a:xfrm>
                <a:off x="2874082" y="1994811"/>
                <a:ext cx="719100" cy="399000"/>
              </a:xfrm>
              <a:prstGeom prst="roundRect">
                <a:avLst>
                  <a:gd name="adj" fmla="val 16667"/>
                </a:avLst>
              </a:prstGeom>
              <a:solidFill>
                <a:srgbClr val="D8D8D8"/>
              </a:solidFill>
              <a:ln w="9525" cap="flat" cmpd="sng">
                <a:solidFill>
                  <a:srgbClr val="440B0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33">
                  <a:solidFill>
                    <a:srgbClr val="FFFFFF"/>
                  </a:solidFill>
                  <a:latin typeface="Palatino Linotype"/>
                  <a:ea typeface="Palatino Linotype"/>
                  <a:cs typeface="Palatino Linotype"/>
                  <a:sym typeface="Palatino Linotype"/>
                </a:endParaRPr>
              </a:p>
            </p:txBody>
          </p:sp>
          <p:sp>
            <p:nvSpPr>
              <p:cNvPr id="346" name="Google Shape;346;p42"/>
              <p:cNvSpPr/>
              <p:nvPr/>
            </p:nvSpPr>
            <p:spPr>
              <a:xfrm>
                <a:off x="2974037" y="2000981"/>
                <a:ext cx="259500" cy="327600"/>
              </a:xfrm>
              <a:prstGeom prst="rect">
                <a:avLst/>
              </a:prstGeom>
              <a:solidFill>
                <a:srgbClr val="0070C0"/>
              </a:solidFill>
              <a:ln w="9525" cap="flat" cmpd="sng">
                <a:solidFill>
                  <a:srgbClr val="440B0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33">
                  <a:solidFill>
                    <a:srgbClr val="FFFFFF"/>
                  </a:solidFill>
                  <a:latin typeface="Palatino Linotype"/>
                  <a:ea typeface="Palatino Linotype"/>
                  <a:cs typeface="Palatino Linotype"/>
                  <a:sym typeface="Palatino Linotype"/>
                </a:endParaRPr>
              </a:p>
            </p:txBody>
          </p:sp>
          <p:sp>
            <p:nvSpPr>
              <p:cNvPr id="347" name="Google Shape;347;p42"/>
              <p:cNvSpPr/>
              <p:nvPr/>
            </p:nvSpPr>
            <p:spPr>
              <a:xfrm>
                <a:off x="3352747" y="2146122"/>
                <a:ext cx="149700" cy="82500"/>
              </a:xfrm>
              <a:prstGeom prst="roundRect">
                <a:avLst>
                  <a:gd name="adj" fmla="val 16667"/>
                </a:avLst>
              </a:prstGeom>
              <a:solidFill>
                <a:srgbClr val="A5A5A5"/>
              </a:solidFill>
              <a:ln w="9525" cap="flat" cmpd="sng">
                <a:solidFill>
                  <a:srgbClr val="440B0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33">
                  <a:solidFill>
                    <a:srgbClr val="FFFFFF"/>
                  </a:solidFill>
                  <a:latin typeface="Palatino Linotype"/>
                  <a:ea typeface="Palatino Linotype"/>
                  <a:cs typeface="Palatino Linotype"/>
                  <a:sym typeface="Palatino Linotype"/>
                </a:endParaRPr>
              </a:p>
            </p:txBody>
          </p:sp>
          <p:sp>
            <p:nvSpPr>
              <p:cNvPr id="348" name="Google Shape;348;p42"/>
              <p:cNvSpPr/>
              <p:nvPr/>
            </p:nvSpPr>
            <p:spPr>
              <a:xfrm>
                <a:off x="2931711" y="2393871"/>
                <a:ext cx="610800" cy="35700"/>
              </a:xfrm>
              <a:prstGeom prst="rect">
                <a:avLst/>
              </a:prstGeom>
              <a:solidFill>
                <a:srgbClr val="757070"/>
              </a:solidFill>
              <a:ln w="9525" cap="flat" cmpd="sng">
                <a:solidFill>
                  <a:srgbClr val="440B0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33">
                  <a:solidFill>
                    <a:srgbClr val="FFFFFF"/>
                  </a:solidFill>
                  <a:latin typeface="Palatino Linotype"/>
                  <a:ea typeface="Palatino Linotype"/>
                  <a:cs typeface="Palatino Linotype"/>
                  <a:sym typeface="Palatino Linotype"/>
                </a:endParaRPr>
              </a:p>
            </p:txBody>
          </p:sp>
        </p:grpSp>
        <p:grpSp>
          <p:nvGrpSpPr>
            <p:cNvPr id="349" name="Google Shape;349;p42"/>
            <p:cNvGrpSpPr/>
            <p:nvPr/>
          </p:nvGrpSpPr>
          <p:grpSpPr>
            <a:xfrm rot="-203653">
              <a:off x="7168794" y="1468252"/>
              <a:ext cx="1257207" cy="278913"/>
              <a:chOff x="6156381" y="4071096"/>
              <a:chExt cx="2304447" cy="511244"/>
            </a:xfrm>
          </p:grpSpPr>
          <p:grpSp>
            <p:nvGrpSpPr>
              <p:cNvPr id="350" name="Google Shape;350;p42"/>
              <p:cNvGrpSpPr/>
              <p:nvPr/>
            </p:nvGrpSpPr>
            <p:grpSpPr>
              <a:xfrm>
                <a:off x="6156381" y="4226471"/>
                <a:ext cx="2304447" cy="237683"/>
                <a:chOff x="6184659" y="4273174"/>
                <a:chExt cx="2304447" cy="237683"/>
              </a:xfrm>
            </p:grpSpPr>
            <p:sp>
              <p:nvSpPr>
                <p:cNvPr id="351" name="Google Shape;351;p42"/>
                <p:cNvSpPr/>
                <p:nvPr/>
              </p:nvSpPr>
              <p:spPr>
                <a:xfrm>
                  <a:off x="6891311" y="4273174"/>
                  <a:ext cx="893700" cy="237600"/>
                </a:xfrm>
                <a:prstGeom prst="roundRect">
                  <a:avLst>
                    <a:gd name="adj" fmla="val 16667"/>
                  </a:avLst>
                </a:prstGeom>
                <a:solidFill>
                  <a:srgbClr val="FFFFFF"/>
                </a:solidFill>
                <a:ln w="254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000000"/>
                    </a:solidFill>
                    <a:latin typeface="Merriweather Sans"/>
                    <a:ea typeface="Merriweather Sans"/>
                    <a:cs typeface="Merriweather Sans"/>
                    <a:sym typeface="Merriweather Sans"/>
                  </a:endParaRPr>
                </a:p>
              </p:txBody>
            </p:sp>
            <p:sp>
              <p:nvSpPr>
                <p:cNvPr id="352" name="Google Shape;352;p42"/>
                <p:cNvSpPr/>
                <p:nvPr/>
              </p:nvSpPr>
              <p:spPr>
                <a:xfrm rot="5400000">
                  <a:off x="6723407" y="4116957"/>
                  <a:ext cx="81900" cy="705900"/>
                </a:xfrm>
                <a:prstGeom prst="rect">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Merriweather Sans"/>
                    <a:ea typeface="Merriweather Sans"/>
                    <a:cs typeface="Merriweather Sans"/>
                    <a:sym typeface="Merriweather Sans"/>
                  </a:endParaRPr>
                </a:p>
              </p:txBody>
            </p:sp>
            <p:sp>
              <p:nvSpPr>
                <p:cNvPr id="353" name="Google Shape;353;p42"/>
                <p:cNvSpPr/>
                <p:nvPr/>
              </p:nvSpPr>
              <p:spPr>
                <a:xfrm rot="5400000">
                  <a:off x="7871109" y="4116955"/>
                  <a:ext cx="81900" cy="705900"/>
                </a:xfrm>
                <a:prstGeom prst="rect">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Merriweather Sans"/>
                    <a:ea typeface="Merriweather Sans"/>
                    <a:cs typeface="Merriweather Sans"/>
                    <a:sym typeface="Merriweather Sans"/>
                  </a:endParaRPr>
                </a:p>
              </p:txBody>
            </p:sp>
            <p:sp>
              <p:nvSpPr>
                <p:cNvPr id="354" name="Google Shape;354;p42"/>
                <p:cNvSpPr/>
                <p:nvPr/>
              </p:nvSpPr>
              <p:spPr>
                <a:xfrm>
                  <a:off x="6411452" y="4348903"/>
                  <a:ext cx="117900" cy="92700"/>
                </a:xfrm>
                <a:prstGeom prst="round2SameRect">
                  <a:avLst>
                    <a:gd name="adj1" fmla="val 16667"/>
                    <a:gd name="adj2" fmla="val 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Merriweather Sans"/>
                    <a:ea typeface="Merriweather Sans"/>
                    <a:cs typeface="Merriweather Sans"/>
                    <a:sym typeface="Merriweather Sans"/>
                  </a:endParaRPr>
                </a:p>
              </p:txBody>
            </p:sp>
            <p:sp>
              <p:nvSpPr>
                <p:cNvPr id="355" name="Google Shape;355;p42"/>
                <p:cNvSpPr/>
                <p:nvPr/>
              </p:nvSpPr>
              <p:spPr>
                <a:xfrm>
                  <a:off x="8146465" y="4348903"/>
                  <a:ext cx="117900" cy="92700"/>
                </a:xfrm>
                <a:prstGeom prst="round2SameRect">
                  <a:avLst>
                    <a:gd name="adj1" fmla="val 16667"/>
                    <a:gd name="adj2" fmla="val 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Merriweather Sans"/>
                    <a:ea typeface="Merriweather Sans"/>
                    <a:cs typeface="Merriweather Sans"/>
                    <a:sym typeface="Merriweather Sans"/>
                  </a:endParaRPr>
                </a:p>
              </p:txBody>
            </p:sp>
            <p:pic>
              <p:nvPicPr>
                <p:cNvPr id="356" name="Google Shape;356;p42"/>
                <p:cNvPicPr preferRelativeResize="0"/>
                <p:nvPr/>
              </p:nvPicPr>
              <p:blipFill rotWithShape="1">
                <a:blip r:embed="rId5">
                  <a:alphaModFix/>
                </a:blip>
                <a:srcRect/>
                <a:stretch/>
              </p:blipFill>
              <p:spPr>
                <a:xfrm>
                  <a:off x="6184659" y="4298031"/>
                  <a:ext cx="578337" cy="111657"/>
                </a:xfrm>
                <a:prstGeom prst="rect">
                  <a:avLst/>
                </a:prstGeom>
                <a:noFill/>
                <a:ln>
                  <a:noFill/>
                </a:ln>
              </p:spPr>
            </p:pic>
            <p:pic>
              <p:nvPicPr>
                <p:cNvPr id="357" name="Google Shape;357;p42"/>
                <p:cNvPicPr preferRelativeResize="0"/>
                <p:nvPr/>
              </p:nvPicPr>
              <p:blipFill rotWithShape="1">
                <a:blip r:embed="rId5">
                  <a:alphaModFix/>
                </a:blip>
                <a:srcRect/>
                <a:stretch/>
              </p:blipFill>
              <p:spPr>
                <a:xfrm>
                  <a:off x="7910769" y="4286163"/>
                  <a:ext cx="578337" cy="111657"/>
                </a:xfrm>
                <a:prstGeom prst="rect">
                  <a:avLst/>
                </a:prstGeom>
                <a:noFill/>
                <a:ln>
                  <a:noFill/>
                </a:ln>
              </p:spPr>
            </p:pic>
          </p:grpSp>
          <p:sp>
            <p:nvSpPr>
              <p:cNvPr id="358" name="Google Shape;358;p42"/>
              <p:cNvSpPr/>
              <p:nvPr/>
            </p:nvSpPr>
            <p:spPr>
              <a:xfrm>
                <a:off x="7537896" y="4071096"/>
                <a:ext cx="277500" cy="155100"/>
              </a:xfrm>
              <a:prstGeom prst="parallelogram">
                <a:avLst>
                  <a:gd name="adj" fmla="val 66079"/>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Merriweather Sans"/>
                  <a:ea typeface="Merriweather Sans"/>
                  <a:cs typeface="Merriweather Sans"/>
                  <a:sym typeface="Merriweather Sans"/>
                </a:endParaRPr>
              </a:p>
            </p:txBody>
          </p:sp>
          <p:sp>
            <p:nvSpPr>
              <p:cNvPr id="359" name="Google Shape;359;p42"/>
              <p:cNvSpPr/>
              <p:nvPr/>
            </p:nvSpPr>
            <p:spPr>
              <a:xfrm>
                <a:off x="6388595" y="4449440"/>
                <a:ext cx="45600" cy="132900"/>
              </a:xfrm>
              <a:prstGeom prst="rect">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Merriweather Sans"/>
                  <a:ea typeface="Merriweather Sans"/>
                  <a:cs typeface="Merriweather Sans"/>
                  <a:sym typeface="Merriweather Sans"/>
                </a:endParaRPr>
              </a:p>
            </p:txBody>
          </p:sp>
          <p:sp>
            <p:nvSpPr>
              <p:cNvPr id="360" name="Google Shape;360;p42"/>
              <p:cNvSpPr/>
              <p:nvPr/>
            </p:nvSpPr>
            <p:spPr>
              <a:xfrm>
                <a:off x="8193948" y="4449440"/>
                <a:ext cx="45600" cy="132900"/>
              </a:xfrm>
              <a:prstGeom prst="rect">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Merriweather Sans"/>
                  <a:ea typeface="Merriweather Sans"/>
                  <a:cs typeface="Merriweather Sans"/>
                  <a:sym typeface="Merriweather Sans"/>
                </a:endParaRPr>
              </a:p>
            </p:txBody>
          </p:sp>
        </p:grpSp>
        <p:grpSp>
          <p:nvGrpSpPr>
            <p:cNvPr id="361" name="Google Shape;361;p42"/>
            <p:cNvGrpSpPr/>
            <p:nvPr/>
          </p:nvGrpSpPr>
          <p:grpSpPr>
            <a:xfrm rot="-203653">
              <a:off x="6309627" y="5192291"/>
              <a:ext cx="1257207" cy="278913"/>
              <a:chOff x="6156381" y="4071096"/>
              <a:chExt cx="2304447" cy="511244"/>
            </a:xfrm>
          </p:grpSpPr>
          <p:grpSp>
            <p:nvGrpSpPr>
              <p:cNvPr id="362" name="Google Shape;362;p42"/>
              <p:cNvGrpSpPr/>
              <p:nvPr/>
            </p:nvGrpSpPr>
            <p:grpSpPr>
              <a:xfrm>
                <a:off x="6156381" y="4226471"/>
                <a:ext cx="2304447" cy="237683"/>
                <a:chOff x="6184659" y="4273174"/>
                <a:chExt cx="2304447" cy="237683"/>
              </a:xfrm>
            </p:grpSpPr>
            <p:sp>
              <p:nvSpPr>
                <p:cNvPr id="363" name="Google Shape;363;p42"/>
                <p:cNvSpPr/>
                <p:nvPr/>
              </p:nvSpPr>
              <p:spPr>
                <a:xfrm>
                  <a:off x="6891311" y="4273174"/>
                  <a:ext cx="893700" cy="237600"/>
                </a:xfrm>
                <a:prstGeom prst="roundRect">
                  <a:avLst>
                    <a:gd name="adj" fmla="val 16667"/>
                  </a:avLst>
                </a:prstGeom>
                <a:solidFill>
                  <a:srgbClr val="FFFFFF"/>
                </a:solidFill>
                <a:ln w="254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000000"/>
                    </a:solidFill>
                    <a:latin typeface="Merriweather Sans"/>
                    <a:ea typeface="Merriweather Sans"/>
                    <a:cs typeface="Merriweather Sans"/>
                    <a:sym typeface="Merriweather Sans"/>
                  </a:endParaRPr>
                </a:p>
              </p:txBody>
            </p:sp>
            <p:sp>
              <p:nvSpPr>
                <p:cNvPr id="364" name="Google Shape;364;p42"/>
                <p:cNvSpPr/>
                <p:nvPr/>
              </p:nvSpPr>
              <p:spPr>
                <a:xfrm rot="5400000">
                  <a:off x="6723407" y="4116957"/>
                  <a:ext cx="81900" cy="705900"/>
                </a:xfrm>
                <a:prstGeom prst="rect">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Merriweather Sans"/>
                    <a:ea typeface="Merriweather Sans"/>
                    <a:cs typeface="Merriweather Sans"/>
                    <a:sym typeface="Merriweather Sans"/>
                  </a:endParaRPr>
                </a:p>
              </p:txBody>
            </p:sp>
            <p:sp>
              <p:nvSpPr>
                <p:cNvPr id="365" name="Google Shape;365;p42"/>
                <p:cNvSpPr/>
                <p:nvPr/>
              </p:nvSpPr>
              <p:spPr>
                <a:xfrm rot="5400000">
                  <a:off x="7871109" y="4116955"/>
                  <a:ext cx="81900" cy="705900"/>
                </a:xfrm>
                <a:prstGeom prst="rect">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Merriweather Sans"/>
                    <a:ea typeface="Merriweather Sans"/>
                    <a:cs typeface="Merriweather Sans"/>
                    <a:sym typeface="Merriweather Sans"/>
                  </a:endParaRPr>
                </a:p>
              </p:txBody>
            </p:sp>
            <p:sp>
              <p:nvSpPr>
                <p:cNvPr id="366" name="Google Shape;366;p42"/>
                <p:cNvSpPr/>
                <p:nvPr/>
              </p:nvSpPr>
              <p:spPr>
                <a:xfrm>
                  <a:off x="6411452" y="4348903"/>
                  <a:ext cx="117900" cy="92700"/>
                </a:xfrm>
                <a:prstGeom prst="round2SameRect">
                  <a:avLst>
                    <a:gd name="adj1" fmla="val 16667"/>
                    <a:gd name="adj2" fmla="val 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Merriweather Sans"/>
                    <a:ea typeface="Merriweather Sans"/>
                    <a:cs typeface="Merriweather Sans"/>
                    <a:sym typeface="Merriweather Sans"/>
                  </a:endParaRPr>
                </a:p>
              </p:txBody>
            </p:sp>
            <p:sp>
              <p:nvSpPr>
                <p:cNvPr id="367" name="Google Shape;367;p42"/>
                <p:cNvSpPr/>
                <p:nvPr/>
              </p:nvSpPr>
              <p:spPr>
                <a:xfrm>
                  <a:off x="8146465" y="4348903"/>
                  <a:ext cx="117900" cy="92700"/>
                </a:xfrm>
                <a:prstGeom prst="round2SameRect">
                  <a:avLst>
                    <a:gd name="adj1" fmla="val 16667"/>
                    <a:gd name="adj2" fmla="val 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Merriweather Sans"/>
                    <a:ea typeface="Merriweather Sans"/>
                    <a:cs typeface="Merriweather Sans"/>
                    <a:sym typeface="Merriweather Sans"/>
                  </a:endParaRPr>
                </a:p>
              </p:txBody>
            </p:sp>
            <p:pic>
              <p:nvPicPr>
                <p:cNvPr id="368" name="Google Shape;368;p42"/>
                <p:cNvPicPr preferRelativeResize="0"/>
                <p:nvPr/>
              </p:nvPicPr>
              <p:blipFill rotWithShape="1">
                <a:blip r:embed="rId5">
                  <a:alphaModFix/>
                </a:blip>
                <a:srcRect/>
                <a:stretch/>
              </p:blipFill>
              <p:spPr>
                <a:xfrm>
                  <a:off x="6184659" y="4298031"/>
                  <a:ext cx="578337" cy="111657"/>
                </a:xfrm>
                <a:prstGeom prst="rect">
                  <a:avLst/>
                </a:prstGeom>
                <a:noFill/>
                <a:ln>
                  <a:noFill/>
                </a:ln>
              </p:spPr>
            </p:pic>
            <p:pic>
              <p:nvPicPr>
                <p:cNvPr id="369" name="Google Shape;369;p42"/>
                <p:cNvPicPr preferRelativeResize="0"/>
                <p:nvPr/>
              </p:nvPicPr>
              <p:blipFill rotWithShape="1">
                <a:blip r:embed="rId5">
                  <a:alphaModFix/>
                </a:blip>
                <a:srcRect/>
                <a:stretch/>
              </p:blipFill>
              <p:spPr>
                <a:xfrm>
                  <a:off x="7910769" y="4286163"/>
                  <a:ext cx="578337" cy="111657"/>
                </a:xfrm>
                <a:prstGeom prst="rect">
                  <a:avLst/>
                </a:prstGeom>
                <a:noFill/>
                <a:ln>
                  <a:noFill/>
                </a:ln>
              </p:spPr>
            </p:pic>
          </p:grpSp>
          <p:sp>
            <p:nvSpPr>
              <p:cNvPr id="370" name="Google Shape;370;p42"/>
              <p:cNvSpPr/>
              <p:nvPr/>
            </p:nvSpPr>
            <p:spPr>
              <a:xfrm>
                <a:off x="7537896" y="4071096"/>
                <a:ext cx="277500" cy="155100"/>
              </a:xfrm>
              <a:prstGeom prst="parallelogram">
                <a:avLst>
                  <a:gd name="adj" fmla="val 66079"/>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Merriweather Sans"/>
                  <a:ea typeface="Merriweather Sans"/>
                  <a:cs typeface="Merriweather Sans"/>
                  <a:sym typeface="Merriweather Sans"/>
                </a:endParaRPr>
              </a:p>
            </p:txBody>
          </p:sp>
          <p:sp>
            <p:nvSpPr>
              <p:cNvPr id="371" name="Google Shape;371;p42"/>
              <p:cNvSpPr/>
              <p:nvPr/>
            </p:nvSpPr>
            <p:spPr>
              <a:xfrm>
                <a:off x="6388595" y="4449440"/>
                <a:ext cx="45600" cy="132900"/>
              </a:xfrm>
              <a:prstGeom prst="rect">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Merriweather Sans"/>
                  <a:ea typeface="Merriweather Sans"/>
                  <a:cs typeface="Merriweather Sans"/>
                  <a:sym typeface="Merriweather Sans"/>
                </a:endParaRPr>
              </a:p>
            </p:txBody>
          </p:sp>
          <p:sp>
            <p:nvSpPr>
              <p:cNvPr id="372" name="Google Shape;372;p42"/>
              <p:cNvSpPr/>
              <p:nvPr/>
            </p:nvSpPr>
            <p:spPr>
              <a:xfrm>
                <a:off x="8193948" y="4449440"/>
                <a:ext cx="45600" cy="132900"/>
              </a:xfrm>
              <a:prstGeom prst="rect">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Merriweather Sans"/>
                  <a:ea typeface="Merriweather Sans"/>
                  <a:cs typeface="Merriweather Sans"/>
                  <a:sym typeface="Merriweather Sans"/>
                </a:endParaRPr>
              </a:p>
            </p:txBody>
          </p:sp>
        </p:grpSp>
      </p:grpSp>
      <p:sp>
        <p:nvSpPr>
          <p:cNvPr id="373" name="Google Shape;373;p42"/>
          <p:cNvSpPr txBox="1"/>
          <p:nvPr/>
        </p:nvSpPr>
        <p:spPr>
          <a:xfrm>
            <a:off x="673475" y="2316475"/>
            <a:ext cx="1248300" cy="33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t>+ RAP above 1.5 km</a:t>
            </a:r>
            <a:endParaRPr sz="900"/>
          </a:p>
        </p:txBody>
      </p:sp>
      <p:sp>
        <p:nvSpPr>
          <p:cNvPr id="374" name="Google Shape;374;p42"/>
          <p:cNvSpPr txBox="1"/>
          <p:nvPr/>
        </p:nvSpPr>
        <p:spPr>
          <a:xfrm>
            <a:off x="3323700" y="1985575"/>
            <a:ext cx="1248300" cy="33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t>+ RAP above 1.5 km</a:t>
            </a:r>
            <a:endParaRPr sz="900"/>
          </a:p>
        </p:txBody>
      </p:sp>
      <p:sp>
        <p:nvSpPr>
          <p:cNvPr id="375" name="Google Shape;375;p42"/>
          <p:cNvSpPr txBox="1"/>
          <p:nvPr/>
        </p:nvSpPr>
        <p:spPr>
          <a:xfrm>
            <a:off x="2593625" y="3966775"/>
            <a:ext cx="1248300" cy="33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t>+ RAP above 1.5 km</a:t>
            </a:r>
            <a:endParaRPr sz="900"/>
          </a:p>
        </p:txBody>
      </p:sp>
      <p:sp>
        <p:nvSpPr>
          <p:cNvPr id="376" name="Google Shape;376;p42"/>
          <p:cNvSpPr txBox="1"/>
          <p:nvPr/>
        </p:nvSpPr>
        <p:spPr>
          <a:xfrm>
            <a:off x="4499425" y="2020375"/>
            <a:ext cx="1521300" cy="72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But what about the winds?</a:t>
            </a:r>
            <a:endParaRPr b="1"/>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43"/>
          <p:cNvSpPr txBox="1">
            <a:spLocks noGrp="1"/>
          </p:cNvSpPr>
          <p:nvPr>
            <p:ph type="title"/>
          </p:nvPr>
        </p:nvSpPr>
        <p:spPr>
          <a:xfrm>
            <a:off x="628650" y="240506"/>
            <a:ext cx="7645200" cy="7200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WINDoe</a:t>
            </a:r>
            <a:endParaRPr/>
          </a:p>
        </p:txBody>
      </p:sp>
      <p:sp>
        <p:nvSpPr>
          <p:cNvPr id="382" name="Google Shape;382;p43"/>
          <p:cNvSpPr txBox="1">
            <a:spLocks noGrp="1"/>
          </p:cNvSpPr>
          <p:nvPr>
            <p:ph type="body" idx="1"/>
          </p:nvPr>
        </p:nvSpPr>
        <p:spPr>
          <a:xfrm>
            <a:off x="628650" y="887593"/>
            <a:ext cx="5612400" cy="10665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r>
              <a:rPr lang="en" sz="1800" b="0" dirty="0"/>
              <a:t>A </a:t>
            </a:r>
            <a:r>
              <a:rPr lang="en" sz="1800" i="1" dirty="0"/>
              <a:t>new OE method</a:t>
            </a:r>
            <a:r>
              <a:rPr lang="en" sz="1800" b="0" dirty="0"/>
              <a:t> developed by Dr. Josh Gebauer can retrieve wind profiles from dissimilar wind profiling platforms and data streams </a:t>
            </a:r>
            <a:r>
              <a:rPr lang="en" sz="1800" b="0" i="1" dirty="0">
                <a:solidFill>
                  <a:srgbClr val="838792"/>
                </a:solidFill>
              </a:rPr>
              <a:t>(pub under review)</a:t>
            </a:r>
            <a:endParaRPr sz="1800" b="0" i="1" dirty="0">
              <a:solidFill>
                <a:srgbClr val="838792"/>
              </a:solidFill>
            </a:endParaRPr>
          </a:p>
        </p:txBody>
      </p:sp>
      <p:pic>
        <p:nvPicPr>
          <p:cNvPr id="383" name="Google Shape;383;p43"/>
          <p:cNvPicPr preferRelativeResize="0"/>
          <p:nvPr/>
        </p:nvPicPr>
        <p:blipFill rotWithShape="1">
          <a:blip r:embed="rId3">
            <a:alphaModFix/>
          </a:blip>
          <a:srcRect/>
          <a:stretch/>
        </p:blipFill>
        <p:spPr>
          <a:xfrm>
            <a:off x="6374680" y="673403"/>
            <a:ext cx="1964525" cy="1688257"/>
          </a:xfrm>
          <a:prstGeom prst="rect">
            <a:avLst/>
          </a:prstGeom>
          <a:noFill/>
          <a:ln>
            <a:noFill/>
          </a:ln>
        </p:spPr>
      </p:pic>
      <p:sp>
        <p:nvSpPr>
          <p:cNvPr id="384" name="Google Shape;384;p43"/>
          <p:cNvSpPr txBox="1"/>
          <p:nvPr/>
        </p:nvSpPr>
        <p:spPr>
          <a:xfrm>
            <a:off x="6479175" y="2337853"/>
            <a:ext cx="24906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000" dirty="0">
                <a:solidFill>
                  <a:srgbClr val="000000"/>
                </a:solidFill>
              </a:rPr>
              <a:t>Figure from Segales et al. (2020)</a:t>
            </a:r>
            <a:endParaRPr sz="1000" dirty="0"/>
          </a:p>
        </p:txBody>
      </p:sp>
      <p:pic>
        <p:nvPicPr>
          <p:cNvPr id="385" name="Google Shape;385;p43" descr="A graph showing the number of the same number&#10;&#10;Description automatically generated"/>
          <p:cNvPicPr preferRelativeResize="0"/>
          <p:nvPr/>
        </p:nvPicPr>
        <p:blipFill rotWithShape="1">
          <a:blip r:embed="rId4">
            <a:alphaModFix/>
          </a:blip>
          <a:srcRect l="6980" t="10305" r="8617"/>
          <a:stretch/>
        </p:blipFill>
        <p:spPr>
          <a:xfrm>
            <a:off x="5329674" y="3008100"/>
            <a:ext cx="3814325" cy="1644646"/>
          </a:xfrm>
          <a:prstGeom prst="rect">
            <a:avLst/>
          </a:prstGeom>
          <a:noFill/>
          <a:ln>
            <a:noFill/>
          </a:ln>
        </p:spPr>
      </p:pic>
      <p:sp>
        <p:nvSpPr>
          <p:cNvPr id="386" name="Google Shape;386;p43"/>
          <p:cNvSpPr txBox="1"/>
          <p:nvPr/>
        </p:nvSpPr>
        <p:spPr>
          <a:xfrm>
            <a:off x="5654600" y="4114200"/>
            <a:ext cx="9639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rgbClr val="000000"/>
                </a:solidFill>
                <a:latin typeface="Cambria"/>
                <a:ea typeface="Cambria"/>
                <a:cs typeface="Cambria"/>
                <a:sym typeface="Cambria"/>
              </a:rPr>
              <a:t>Pitch</a:t>
            </a:r>
            <a:endParaRPr/>
          </a:p>
        </p:txBody>
      </p:sp>
      <p:sp>
        <p:nvSpPr>
          <p:cNvPr id="387" name="Google Shape;387;p43"/>
          <p:cNvSpPr txBox="1"/>
          <p:nvPr/>
        </p:nvSpPr>
        <p:spPr>
          <a:xfrm>
            <a:off x="8191877" y="3830425"/>
            <a:ext cx="705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rgbClr val="000000"/>
                </a:solidFill>
                <a:latin typeface="Cambria"/>
                <a:ea typeface="Cambria"/>
                <a:cs typeface="Cambria"/>
                <a:sym typeface="Cambria"/>
              </a:rPr>
              <a:t>Roll</a:t>
            </a:r>
            <a:endParaRPr/>
          </a:p>
        </p:txBody>
      </p:sp>
      <p:pic>
        <p:nvPicPr>
          <p:cNvPr id="388" name="Google Shape;388;p43" descr="A graph of a tornado&#10;&#10;Description automatically generated"/>
          <p:cNvPicPr preferRelativeResize="0"/>
          <p:nvPr/>
        </p:nvPicPr>
        <p:blipFill rotWithShape="1">
          <a:blip r:embed="rId5">
            <a:alphaModFix/>
          </a:blip>
          <a:srcRect l="8943" t="8407" r="8555" b="4832"/>
          <a:stretch/>
        </p:blipFill>
        <p:spPr>
          <a:xfrm>
            <a:off x="545849" y="1829501"/>
            <a:ext cx="4468500" cy="28848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44"/>
          <p:cNvSpPr txBox="1">
            <a:spLocks noGrp="1"/>
          </p:cNvSpPr>
          <p:nvPr>
            <p:ph type="title"/>
          </p:nvPr>
        </p:nvSpPr>
        <p:spPr>
          <a:xfrm>
            <a:off x="628650" y="240506"/>
            <a:ext cx="7645200" cy="7200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WINDoe examples</a:t>
            </a:r>
            <a:endParaRPr/>
          </a:p>
        </p:txBody>
      </p:sp>
      <p:pic>
        <p:nvPicPr>
          <p:cNvPr id="394" name="Google Shape;394;p44" descr="A screenshot of a graph&#10;&#10;Description automatically generated"/>
          <p:cNvPicPr preferRelativeResize="0"/>
          <p:nvPr/>
        </p:nvPicPr>
        <p:blipFill rotWithShape="1">
          <a:blip r:embed="rId3">
            <a:alphaModFix/>
          </a:blip>
          <a:srcRect l="8465" t="9538" r="15204" b="4991"/>
          <a:stretch/>
        </p:blipFill>
        <p:spPr>
          <a:xfrm>
            <a:off x="4572001" y="58650"/>
            <a:ext cx="2977957" cy="2223000"/>
          </a:xfrm>
          <a:prstGeom prst="rect">
            <a:avLst/>
          </a:prstGeom>
          <a:noFill/>
          <a:ln>
            <a:noFill/>
          </a:ln>
        </p:spPr>
      </p:pic>
      <p:pic>
        <p:nvPicPr>
          <p:cNvPr id="395" name="Google Shape;395;p44" descr="A screenshot of a graph&#10;&#10;Description automatically generated"/>
          <p:cNvPicPr preferRelativeResize="0"/>
          <p:nvPr/>
        </p:nvPicPr>
        <p:blipFill rotWithShape="1">
          <a:blip r:embed="rId4">
            <a:alphaModFix/>
          </a:blip>
          <a:srcRect l="8937" t="8982" r="16274" b="5547"/>
          <a:stretch/>
        </p:blipFill>
        <p:spPr>
          <a:xfrm>
            <a:off x="1291449" y="744275"/>
            <a:ext cx="2917699" cy="2223000"/>
          </a:xfrm>
          <a:prstGeom prst="rect">
            <a:avLst/>
          </a:prstGeom>
          <a:noFill/>
          <a:ln>
            <a:noFill/>
          </a:ln>
        </p:spPr>
      </p:pic>
      <p:pic>
        <p:nvPicPr>
          <p:cNvPr id="396" name="Google Shape;396;p44" descr="A screenshot of a graph&#10;&#10;Description automatically generated"/>
          <p:cNvPicPr preferRelativeResize="0"/>
          <p:nvPr/>
        </p:nvPicPr>
        <p:blipFill rotWithShape="1">
          <a:blip r:embed="rId5">
            <a:alphaModFix/>
          </a:blip>
          <a:srcRect l="8465" t="8581" r="15204" b="5948"/>
          <a:stretch/>
        </p:blipFill>
        <p:spPr>
          <a:xfrm>
            <a:off x="4954851" y="2571750"/>
            <a:ext cx="2977950" cy="2222995"/>
          </a:xfrm>
          <a:prstGeom prst="rect">
            <a:avLst/>
          </a:prstGeom>
          <a:noFill/>
          <a:ln>
            <a:noFill/>
          </a:ln>
        </p:spPr>
      </p:pic>
      <p:sp>
        <p:nvSpPr>
          <p:cNvPr id="397" name="Google Shape;397;p44"/>
          <p:cNvSpPr txBox="1"/>
          <p:nvPr/>
        </p:nvSpPr>
        <p:spPr>
          <a:xfrm>
            <a:off x="384250" y="1460633"/>
            <a:ext cx="9072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rgbClr val="000000"/>
                </a:solidFill>
              </a:rPr>
              <a:t>Lake Village</a:t>
            </a:r>
            <a:endParaRPr/>
          </a:p>
        </p:txBody>
      </p:sp>
      <p:sp>
        <p:nvSpPr>
          <p:cNvPr id="398" name="Google Shape;398;p44"/>
          <p:cNvSpPr txBox="1"/>
          <p:nvPr/>
        </p:nvSpPr>
        <p:spPr>
          <a:xfrm>
            <a:off x="7912801" y="1416425"/>
            <a:ext cx="11169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rgbClr val="000000"/>
                </a:solidFill>
              </a:rPr>
              <a:t>Schlater</a:t>
            </a:r>
            <a:endParaRPr sz="1800">
              <a:solidFill>
                <a:srgbClr val="000000"/>
              </a:solidFill>
            </a:endParaRPr>
          </a:p>
        </p:txBody>
      </p:sp>
      <p:sp>
        <p:nvSpPr>
          <p:cNvPr id="399" name="Google Shape;399;p44"/>
          <p:cNvSpPr txBox="1"/>
          <p:nvPr/>
        </p:nvSpPr>
        <p:spPr>
          <a:xfrm>
            <a:off x="8244903" y="3302316"/>
            <a:ext cx="8991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rgbClr val="000000"/>
                </a:solidFill>
              </a:rPr>
              <a:t>Piney Creek</a:t>
            </a:r>
            <a:endParaRPr/>
          </a:p>
        </p:txBody>
      </p:sp>
      <p:pic>
        <p:nvPicPr>
          <p:cNvPr id="400" name="Google Shape;400;p44" descr="A map with a long line of red and green dots&#10;&#10;Description automatically generated"/>
          <p:cNvPicPr preferRelativeResize="0"/>
          <p:nvPr/>
        </p:nvPicPr>
        <p:blipFill rotWithShape="1">
          <a:blip r:embed="rId6">
            <a:alphaModFix/>
          </a:blip>
          <a:srcRect/>
          <a:stretch/>
        </p:blipFill>
        <p:spPr>
          <a:xfrm>
            <a:off x="384249" y="2999959"/>
            <a:ext cx="3127391" cy="178235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45"/>
          <p:cNvSpPr txBox="1">
            <a:spLocks noGrp="1"/>
          </p:cNvSpPr>
          <p:nvPr>
            <p:ph type="title"/>
          </p:nvPr>
        </p:nvSpPr>
        <p:spPr>
          <a:xfrm>
            <a:off x="628650" y="240506"/>
            <a:ext cx="7645200" cy="7200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WINDoe examples</a:t>
            </a:r>
            <a:endParaRPr/>
          </a:p>
        </p:txBody>
      </p:sp>
      <p:sp>
        <p:nvSpPr>
          <p:cNvPr id="406" name="Google Shape;406;p45"/>
          <p:cNvSpPr txBox="1"/>
          <p:nvPr/>
        </p:nvSpPr>
        <p:spPr>
          <a:xfrm>
            <a:off x="7730324" y="3296525"/>
            <a:ext cx="18171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t>0-3 km SRH</a:t>
            </a:r>
            <a:endParaRPr/>
          </a:p>
        </p:txBody>
      </p:sp>
      <p:pic>
        <p:nvPicPr>
          <p:cNvPr id="407" name="Google Shape;407;p45" descr="A map with a long line of red and green dots&#10;&#10;Description automatically generated"/>
          <p:cNvPicPr preferRelativeResize="0"/>
          <p:nvPr/>
        </p:nvPicPr>
        <p:blipFill rotWithShape="1">
          <a:blip r:embed="rId3">
            <a:alphaModFix/>
          </a:blip>
          <a:srcRect/>
          <a:stretch/>
        </p:blipFill>
        <p:spPr>
          <a:xfrm>
            <a:off x="384249" y="2999959"/>
            <a:ext cx="3127391" cy="1782356"/>
          </a:xfrm>
          <a:prstGeom prst="rect">
            <a:avLst/>
          </a:prstGeom>
          <a:noFill/>
          <a:ln>
            <a:noFill/>
          </a:ln>
        </p:spPr>
      </p:pic>
      <p:pic>
        <p:nvPicPr>
          <p:cNvPr id="408" name="Google Shape;408;p45" descr="A graph with different colored lines&#10;&#10;Description automatically generated"/>
          <p:cNvPicPr preferRelativeResize="0"/>
          <p:nvPr/>
        </p:nvPicPr>
        <p:blipFill rotWithShape="1">
          <a:blip r:embed="rId4">
            <a:alphaModFix/>
          </a:blip>
          <a:srcRect l="6528" t="10425" r="9338" b="5086"/>
          <a:stretch/>
        </p:blipFill>
        <p:spPr>
          <a:xfrm>
            <a:off x="4307849" y="-1"/>
            <a:ext cx="3422475" cy="2291446"/>
          </a:xfrm>
          <a:prstGeom prst="rect">
            <a:avLst/>
          </a:prstGeom>
          <a:noFill/>
          <a:ln>
            <a:noFill/>
          </a:ln>
        </p:spPr>
      </p:pic>
      <p:pic>
        <p:nvPicPr>
          <p:cNvPr id="409" name="Google Shape;409;p45" descr="A graph with lines and numbers&#10;&#10;Description automatically generated"/>
          <p:cNvPicPr preferRelativeResize="0"/>
          <p:nvPr/>
        </p:nvPicPr>
        <p:blipFill rotWithShape="1">
          <a:blip r:embed="rId5">
            <a:alphaModFix/>
          </a:blip>
          <a:srcRect l="6627" t="10115" r="9162" b="5311"/>
          <a:stretch/>
        </p:blipFill>
        <p:spPr>
          <a:xfrm>
            <a:off x="4310851" y="2479737"/>
            <a:ext cx="3419472" cy="2289436"/>
          </a:xfrm>
          <a:prstGeom prst="rect">
            <a:avLst/>
          </a:prstGeom>
          <a:noFill/>
          <a:ln>
            <a:noFill/>
          </a:ln>
        </p:spPr>
      </p:pic>
      <p:sp>
        <p:nvSpPr>
          <p:cNvPr id="410" name="Google Shape;410;p45"/>
          <p:cNvSpPr txBox="1"/>
          <p:nvPr/>
        </p:nvSpPr>
        <p:spPr>
          <a:xfrm>
            <a:off x="7730324" y="1045350"/>
            <a:ext cx="18171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t>0-1 km SRH</a:t>
            </a:r>
            <a:endParaRPr/>
          </a:p>
        </p:txBody>
      </p:sp>
      <p:sp>
        <p:nvSpPr>
          <p:cNvPr id="411" name="Google Shape;411;p45"/>
          <p:cNvSpPr txBox="1"/>
          <p:nvPr/>
        </p:nvSpPr>
        <p:spPr>
          <a:xfrm>
            <a:off x="418000" y="1194975"/>
            <a:ext cx="4000200" cy="17547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100"/>
              <a:buFont typeface="Arial"/>
              <a:buNone/>
            </a:pPr>
            <a:r>
              <a:rPr lang="en" sz="1800">
                <a:solidFill>
                  <a:srgbClr val="838792"/>
                </a:solidFill>
              </a:rPr>
              <a:t>Through Monte Carlo sampling of the posterior covariance matrix, we can obtain uncertainties for derived indices using the retrieved profile</a:t>
            </a:r>
            <a:endParaRPr sz="1800">
              <a:solidFill>
                <a:srgbClr val="838792"/>
              </a:solidFill>
            </a:endParaRPr>
          </a:p>
          <a:p>
            <a:pPr marL="0" lvl="0" indent="0" algn="l" rtl="0">
              <a:spcBef>
                <a:spcPts val="0"/>
              </a:spcBef>
              <a:spcAft>
                <a:spcPts val="0"/>
              </a:spcAft>
              <a:buClr>
                <a:schemeClr val="dk1"/>
              </a:buClr>
              <a:buSzPts val="1100"/>
              <a:buFont typeface="Arial"/>
              <a:buNone/>
            </a:pPr>
            <a:endParaRPr sz="1800"/>
          </a:p>
          <a:p>
            <a:pPr marL="0" marR="0" lvl="0" indent="0" algn="l" rtl="0">
              <a:spcBef>
                <a:spcPts val="0"/>
              </a:spcBef>
              <a:spcAft>
                <a:spcPts val="0"/>
              </a:spcAft>
              <a:buNone/>
            </a:pPr>
            <a:endParaRPr sz="18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46"/>
          <p:cNvSpPr txBox="1">
            <a:spLocks noGrp="1"/>
          </p:cNvSpPr>
          <p:nvPr>
            <p:ph type="title"/>
          </p:nvPr>
        </p:nvSpPr>
        <p:spPr>
          <a:xfrm>
            <a:off x="628650" y="240506"/>
            <a:ext cx="7645200" cy="7200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Green’s Theorem: TROPoe + WINDoe</a:t>
            </a:r>
            <a:endParaRPr/>
          </a:p>
        </p:txBody>
      </p:sp>
      <p:sp>
        <p:nvSpPr>
          <p:cNvPr id="417" name="Google Shape;417;p46"/>
          <p:cNvSpPr txBox="1">
            <a:spLocks noGrp="1"/>
          </p:cNvSpPr>
          <p:nvPr>
            <p:ph type="body" idx="1"/>
          </p:nvPr>
        </p:nvSpPr>
        <p:spPr>
          <a:xfrm>
            <a:off x="628650" y="1029325"/>
            <a:ext cx="4044900" cy="3687600"/>
          </a:xfrm>
          <a:prstGeom prst="rect">
            <a:avLst/>
          </a:prstGeom>
        </p:spPr>
        <p:txBody>
          <a:bodyPr spcFirstLastPara="1" wrap="square" lIns="68575" tIns="34275" rIns="68575" bIns="34275" anchor="t" anchorCtr="0">
            <a:noAutofit/>
          </a:bodyPr>
          <a:lstStyle/>
          <a:p>
            <a:pPr marL="457200" lvl="0" indent="-342900" algn="l" rtl="0">
              <a:spcBef>
                <a:spcPts val="800"/>
              </a:spcBef>
              <a:spcAft>
                <a:spcPts val="0"/>
              </a:spcAft>
              <a:buSzPts val="1800"/>
              <a:buChar char="•"/>
            </a:pPr>
            <a:r>
              <a:rPr lang="en" sz="1800" b="0"/>
              <a:t>NOAA Rapid Refresh (RAP) Model above 1.5 km</a:t>
            </a:r>
            <a:br>
              <a:rPr lang="en" sz="1800" b="0"/>
            </a:br>
            <a:endParaRPr sz="1800" b="0"/>
          </a:p>
          <a:p>
            <a:pPr marL="457200" lvl="0" indent="-342900" algn="l" rtl="0">
              <a:spcBef>
                <a:spcPts val="0"/>
              </a:spcBef>
              <a:spcAft>
                <a:spcPts val="0"/>
              </a:spcAft>
              <a:buSzPts val="1800"/>
              <a:buChar char="•"/>
            </a:pPr>
            <a:r>
              <a:rPr lang="en" sz="1800" b="0"/>
              <a:t>TROPoe can take any combination of instruments as long as a proper forward model is available</a:t>
            </a:r>
            <a:br>
              <a:rPr lang="en" sz="1800" b="0"/>
            </a:br>
            <a:endParaRPr sz="1800" b="0"/>
          </a:p>
          <a:p>
            <a:pPr marL="457200" lvl="0" indent="-342900" algn="l" rtl="0">
              <a:spcBef>
                <a:spcPts val="0"/>
              </a:spcBef>
              <a:spcAft>
                <a:spcPts val="0"/>
              </a:spcAft>
              <a:buSzPts val="1800"/>
              <a:buChar char="•"/>
            </a:pPr>
            <a:r>
              <a:rPr lang="en" sz="1800" b="0"/>
              <a:t>Combined with WINDoe, can rerun advection analysis on retrieved profiles </a:t>
            </a:r>
            <a:endParaRPr sz="1800" b="0"/>
          </a:p>
          <a:p>
            <a:pPr marL="0" lvl="0" indent="0" algn="l" rtl="0">
              <a:spcBef>
                <a:spcPts val="800"/>
              </a:spcBef>
              <a:spcAft>
                <a:spcPts val="0"/>
              </a:spcAft>
              <a:buNone/>
            </a:pPr>
            <a:endParaRPr b="0"/>
          </a:p>
          <a:p>
            <a:pPr marL="0" lvl="0" indent="0" algn="l" rtl="0">
              <a:spcBef>
                <a:spcPts val="800"/>
              </a:spcBef>
              <a:spcAft>
                <a:spcPts val="0"/>
              </a:spcAft>
              <a:buNone/>
            </a:pPr>
            <a:endParaRPr b="0"/>
          </a:p>
        </p:txBody>
      </p:sp>
      <p:pic>
        <p:nvPicPr>
          <p:cNvPr id="418" name="Google Shape;418;p46"/>
          <p:cNvPicPr preferRelativeResize="0"/>
          <p:nvPr/>
        </p:nvPicPr>
        <p:blipFill rotWithShape="1">
          <a:blip r:embed="rId3">
            <a:alphaModFix/>
          </a:blip>
          <a:srcRect/>
          <a:stretch/>
        </p:blipFill>
        <p:spPr>
          <a:xfrm>
            <a:off x="5254175" y="960500"/>
            <a:ext cx="3796925" cy="37969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47"/>
          <p:cNvSpPr txBox="1">
            <a:spLocks noGrp="1"/>
          </p:cNvSpPr>
          <p:nvPr>
            <p:ph type="title"/>
          </p:nvPr>
        </p:nvSpPr>
        <p:spPr>
          <a:xfrm>
            <a:off x="628650" y="240506"/>
            <a:ext cx="7645200" cy="7200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Green’s Theorem: TROPoe + WINDoe</a:t>
            </a:r>
            <a:endParaRPr/>
          </a:p>
        </p:txBody>
      </p:sp>
      <p:pic>
        <p:nvPicPr>
          <p:cNvPr id="424" name="Google Shape;424;p47"/>
          <p:cNvPicPr preferRelativeResize="0"/>
          <p:nvPr/>
        </p:nvPicPr>
        <p:blipFill rotWithShape="1">
          <a:blip r:embed="rId3">
            <a:alphaModFix/>
          </a:blip>
          <a:srcRect/>
          <a:stretch/>
        </p:blipFill>
        <p:spPr>
          <a:xfrm>
            <a:off x="5254175" y="960500"/>
            <a:ext cx="3796925" cy="3796925"/>
          </a:xfrm>
          <a:prstGeom prst="rect">
            <a:avLst/>
          </a:prstGeom>
          <a:noFill/>
          <a:ln>
            <a:noFill/>
          </a:ln>
        </p:spPr>
      </p:pic>
      <p:pic>
        <p:nvPicPr>
          <p:cNvPr id="425" name="Google Shape;425;p47"/>
          <p:cNvPicPr preferRelativeResize="0"/>
          <p:nvPr/>
        </p:nvPicPr>
        <p:blipFill rotWithShape="1">
          <a:blip r:embed="rId4">
            <a:alphaModFix/>
          </a:blip>
          <a:srcRect/>
          <a:stretch/>
        </p:blipFill>
        <p:spPr>
          <a:xfrm>
            <a:off x="1457375" y="1001213"/>
            <a:ext cx="3796800" cy="37968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48"/>
          <p:cNvSpPr txBox="1">
            <a:spLocks noGrp="1"/>
          </p:cNvSpPr>
          <p:nvPr>
            <p:ph type="title"/>
          </p:nvPr>
        </p:nvSpPr>
        <p:spPr>
          <a:xfrm>
            <a:off x="628650" y="240506"/>
            <a:ext cx="7645200" cy="7200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600"/>
              <a:t>Data Assimilation Experiments</a:t>
            </a:r>
            <a:endParaRPr sz="2600"/>
          </a:p>
        </p:txBody>
      </p:sp>
      <p:sp>
        <p:nvSpPr>
          <p:cNvPr id="431" name="Google Shape;431;p48"/>
          <p:cNvSpPr txBox="1">
            <a:spLocks noGrp="1"/>
          </p:cNvSpPr>
          <p:nvPr>
            <p:ph type="body" idx="1"/>
          </p:nvPr>
        </p:nvSpPr>
        <p:spPr>
          <a:xfrm>
            <a:off x="628649" y="1029318"/>
            <a:ext cx="8287500" cy="36876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endParaRPr/>
          </a:p>
        </p:txBody>
      </p:sp>
      <p:pic>
        <p:nvPicPr>
          <p:cNvPr id="432" name="Google Shape;432;p48"/>
          <p:cNvPicPr preferRelativeResize="0"/>
          <p:nvPr/>
        </p:nvPicPr>
        <p:blipFill rotWithShape="1">
          <a:blip r:embed="rId3">
            <a:alphaModFix/>
          </a:blip>
          <a:srcRect l="4443"/>
          <a:stretch/>
        </p:blipFill>
        <p:spPr>
          <a:xfrm>
            <a:off x="6348875" y="-33400"/>
            <a:ext cx="1825224" cy="1235575"/>
          </a:xfrm>
          <a:prstGeom prst="rect">
            <a:avLst/>
          </a:prstGeom>
          <a:noFill/>
          <a:ln>
            <a:noFill/>
          </a:ln>
        </p:spPr>
      </p:pic>
      <p:pic>
        <p:nvPicPr>
          <p:cNvPr id="433" name="Google Shape;433;p48"/>
          <p:cNvPicPr preferRelativeResize="0"/>
          <p:nvPr/>
        </p:nvPicPr>
        <p:blipFill rotWithShape="1">
          <a:blip r:embed="rId4">
            <a:alphaModFix/>
          </a:blip>
          <a:srcRect t="4122" r="3128"/>
          <a:stretch/>
        </p:blipFill>
        <p:spPr>
          <a:xfrm>
            <a:off x="416150" y="960500"/>
            <a:ext cx="6788762" cy="3756424"/>
          </a:xfrm>
          <a:prstGeom prst="rect">
            <a:avLst/>
          </a:prstGeom>
          <a:noFill/>
          <a:ln>
            <a:noFill/>
          </a:ln>
        </p:spPr>
      </p:pic>
      <p:pic>
        <p:nvPicPr>
          <p:cNvPr id="434" name="Google Shape;434;p48"/>
          <p:cNvPicPr preferRelativeResize="0"/>
          <p:nvPr/>
        </p:nvPicPr>
        <p:blipFill>
          <a:blip r:embed="rId5">
            <a:alphaModFix/>
          </a:blip>
          <a:stretch>
            <a:fillRect/>
          </a:stretch>
        </p:blipFill>
        <p:spPr>
          <a:xfrm>
            <a:off x="8174100" y="1029325"/>
            <a:ext cx="794874" cy="794874"/>
          </a:xfrm>
          <a:prstGeom prst="rect">
            <a:avLst/>
          </a:prstGeom>
          <a:noFill/>
          <a:ln>
            <a:noFill/>
          </a:ln>
        </p:spPr>
      </p:pic>
      <p:pic>
        <p:nvPicPr>
          <p:cNvPr id="435" name="Google Shape;435;p48"/>
          <p:cNvPicPr preferRelativeResize="0"/>
          <p:nvPr/>
        </p:nvPicPr>
        <p:blipFill>
          <a:blip r:embed="rId6">
            <a:alphaModFix/>
          </a:blip>
          <a:stretch>
            <a:fillRect/>
          </a:stretch>
        </p:blipFill>
        <p:spPr>
          <a:xfrm>
            <a:off x="8154177" y="2319075"/>
            <a:ext cx="834725" cy="834725"/>
          </a:xfrm>
          <a:prstGeom prst="rect">
            <a:avLst/>
          </a:prstGeom>
          <a:noFill/>
          <a:ln>
            <a:noFill/>
          </a:ln>
        </p:spPr>
      </p:pic>
      <p:sp>
        <p:nvSpPr>
          <p:cNvPr id="436" name="Google Shape;436;p48"/>
          <p:cNvSpPr txBox="1"/>
          <p:nvPr/>
        </p:nvSpPr>
        <p:spPr>
          <a:xfrm>
            <a:off x="8154175" y="1824200"/>
            <a:ext cx="1707000" cy="41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CIWRO Scientist</a:t>
            </a:r>
            <a:endParaRPr sz="800"/>
          </a:p>
          <a:p>
            <a:pPr marL="0" lvl="0" indent="0" algn="l" rtl="0">
              <a:spcBef>
                <a:spcPts val="0"/>
              </a:spcBef>
              <a:spcAft>
                <a:spcPts val="0"/>
              </a:spcAft>
              <a:buNone/>
            </a:pPr>
            <a:r>
              <a:rPr lang="en" sz="800"/>
              <a:t>Dr. Nusrat Yussouf</a:t>
            </a:r>
            <a:endParaRPr sz="800"/>
          </a:p>
        </p:txBody>
      </p:sp>
      <p:sp>
        <p:nvSpPr>
          <p:cNvPr id="437" name="Google Shape;437;p48"/>
          <p:cNvSpPr txBox="1"/>
          <p:nvPr/>
        </p:nvSpPr>
        <p:spPr>
          <a:xfrm>
            <a:off x="8154175" y="3153800"/>
            <a:ext cx="1707000" cy="41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MS Student</a:t>
            </a:r>
            <a:endParaRPr sz="800"/>
          </a:p>
          <a:p>
            <a:pPr marL="0" lvl="0" indent="0" algn="l" rtl="0">
              <a:spcBef>
                <a:spcPts val="0"/>
              </a:spcBef>
              <a:spcAft>
                <a:spcPts val="0"/>
              </a:spcAft>
              <a:buNone/>
            </a:pPr>
            <a:r>
              <a:rPr lang="en" sz="800"/>
              <a:t>Jordan Tweedie</a:t>
            </a:r>
            <a:endParaRPr sz="8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49"/>
          <p:cNvSpPr txBox="1">
            <a:spLocks noGrp="1"/>
          </p:cNvSpPr>
          <p:nvPr>
            <p:ph type="title"/>
          </p:nvPr>
        </p:nvSpPr>
        <p:spPr>
          <a:xfrm>
            <a:off x="628650" y="240506"/>
            <a:ext cx="7645200" cy="7200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600"/>
              <a:t>Data Assimilation Experiments</a:t>
            </a:r>
            <a:endParaRPr sz="2600"/>
          </a:p>
        </p:txBody>
      </p:sp>
      <p:sp>
        <p:nvSpPr>
          <p:cNvPr id="443" name="Google Shape;443;p49"/>
          <p:cNvSpPr txBox="1">
            <a:spLocks noGrp="1"/>
          </p:cNvSpPr>
          <p:nvPr>
            <p:ph type="body" idx="1"/>
          </p:nvPr>
        </p:nvSpPr>
        <p:spPr>
          <a:xfrm>
            <a:off x="628649" y="1029318"/>
            <a:ext cx="8287500" cy="36876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endParaRPr/>
          </a:p>
        </p:txBody>
      </p:sp>
      <p:pic>
        <p:nvPicPr>
          <p:cNvPr id="444" name="Google Shape;444;p49"/>
          <p:cNvPicPr preferRelativeResize="0"/>
          <p:nvPr/>
        </p:nvPicPr>
        <p:blipFill rotWithShape="1">
          <a:blip r:embed="rId3">
            <a:alphaModFix/>
          </a:blip>
          <a:srcRect l="4443"/>
          <a:stretch/>
        </p:blipFill>
        <p:spPr>
          <a:xfrm>
            <a:off x="6348875" y="-33400"/>
            <a:ext cx="1825224" cy="1235575"/>
          </a:xfrm>
          <a:prstGeom prst="rect">
            <a:avLst/>
          </a:prstGeom>
          <a:noFill/>
          <a:ln>
            <a:noFill/>
          </a:ln>
        </p:spPr>
      </p:pic>
      <p:pic>
        <p:nvPicPr>
          <p:cNvPr id="445" name="Google Shape;445;p49"/>
          <p:cNvPicPr preferRelativeResize="0"/>
          <p:nvPr/>
        </p:nvPicPr>
        <p:blipFill rotWithShape="1">
          <a:blip r:embed="rId4">
            <a:alphaModFix/>
          </a:blip>
          <a:srcRect l="1829" t="3949" r="4344" b="8277"/>
          <a:stretch/>
        </p:blipFill>
        <p:spPr>
          <a:xfrm>
            <a:off x="455275" y="989100"/>
            <a:ext cx="6847124" cy="3687600"/>
          </a:xfrm>
          <a:prstGeom prst="rect">
            <a:avLst/>
          </a:prstGeom>
          <a:noFill/>
          <a:ln>
            <a:noFill/>
          </a:ln>
        </p:spPr>
      </p:pic>
      <p:pic>
        <p:nvPicPr>
          <p:cNvPr id="446" name="Google Shape;446;p49"/>
          <p:cNvPicPr preferRelativeResize="0"/>
          <p:nvPr/>
        </p:nvPicPr>
        <p:blipFill>
          <a:blip r:embed="rId5">
            <a:alphaModFix/>
          </a:blip>
          <a:stretch>
            <a:fillRect/>
          </a:stretch>
        </p:blipFill>
        <p:spPr>
          <a:xfrm>
            <a:off x="8174100" y="1029325"/>
            <a:ext cx="794874" cy="794874"/>
          </a:xfrm>
          <a:prstGeom prst="rect">
            <a:avLst/>
          </a:prstGeom>
          <a:noFill/>
          <a:ln>
            <a:noFill/>
          </a:ln>
        </p:spPr>
      </p:pic>
      <p:pic>
        <p:nvPicPr>
          <p:cNvPr id="447" name="Google Shape;447;p49"/>
          <p:cNvPicPr preferRelativeResize="0"/>
          <p:nvPr/>
        </p:nvPicPr>
        <p:blipFill>
          <a:blip r:embed="rId6">
            <a:alphaModFix/>
          </a:blip>
          <a:stretch>
            <a:fillRect/>
          </a:stretch>
        </p:blipFill>
        <p:spPr>
          <a:xfrm>
            <a:off x="8154177" y="2319075"/>
            <a:ext cx="834725" cy="834725"/>
          </a:xfrm>
          <a:prstGeom prst="rect">
            <a:avLst/>
          </a:prstGeom>
          <a:noFill/>
          <a:ln>
            <a:noFill/>
          </a:ln>
        </p:spPr>
      </p:pic>
      <p:sp>
        <p:nvSpPr>
          <p:cNvPr id="448" name="Google Shape;448;p49"/>
          <p:cNvSpPr txBox="1"/>
          <p:nvPr/>
        </p:nvSpPr>
        <p:spPr>
          <a:xfrm>
            <a:off x="8154175" y="1824200"/>
            <a:ext cx="1707000" cy="41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CIWRO Scientist</a:t>
            </a:r>
            <a:endParaRPr sz="800"/>
          </a:p>
          <a:p>
            <a:pPr marL="0" lvl="0" indent="0" algn="l" rtl="0">
              <a:spcBef>
                <a:spcPts val="0"/>
              </a:spcBef>
              <a:spcAft>
                <a:spcPts val="0"/>
              </a:spcAft>
              <a:buNone/>
            </a:pPr>
            <a:r>
              <a:rPr lang="en" sz="800"/>
              <a:t>Dr. Nusrat Yussouf</a:t>
            </a:r>
            <a:endParaRPr sz="800"/>
          </a:p>
        </p:txBody>
      </p:sp>
      <p:sp>
        <p:nvSpPr>
          <p:cNvPr id="449" name="Google Shape;449;p49"/>
          <p:cNvSpPr txBox="1"/>
          <p:nvPr/>
        </p:nvSpPr>
        <p:spPr>
          <a:xfrm>
            <a:off x="8154175" y="3153800"/>
            <a:ext cx="1707000" cy="41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MS Student</a:t>
            </a:r>
            <a:endParaRPr sz="800"/>
          </a:p>
          <a:p>
            <a:pPr marL="0" lvl="0" indent="0" algn="l" rtl="0">
              <a:spcBef>
                <a:spcPts val="0"/>
              </a:spcBef>
              <a:spcAft>
                <a:spcPts val="0"/>
              </a:spcAft>
              <a:buNone/>
            </a:pPr>
            <a:r>
              <a:rPr lang="en" sz="800"/>
              <a:t>Jordan Tweedie</a:t>
            </a:r>
            <a:endParaRPr sz="8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32"/>
          <p:cNvSpPr txBox="1">
            <a:spLocks noGrp="1"/>
          </p:cNvSpPr>
          <p:nvPr>
            <p:ph type="body" idx="1"/>
          </p:nvPr>
        </p:nvSpPr>
        <p:spPr>
          <a:xfrm>
            <a:off x="599975" y="874550"/>
            <a:ext cx="5331900" cy="36876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r>
              <a:rPr lang="en" sz="1700" b="0"/>
              <a:t>Similar goals – understand storms and environments, etc – and building on VORTEX-SE lessons while going </a:t>
            </a:r>
            <a:r>
              <a:rPr lang="en" sz="1700" b="0" i="1">
                <a:solidFill>
                  <a:srgbClr val="858585"/>
                </a:solidFill>
              </a:rPr>
              <a:t>partly mobile</a:t>
            </a:r>
            <a:r>
              <a:rPr lang="en" sz="1700" b="0"/>
              <a:t> to target </a:t>
            </a:r>
            <a:r>
              <a:rPr lang="en" sz="1700"/>
              <a:t>q</a:t>
            </a:r>
            <a:r>
              <a:rPr lang="en" sz="1700" b="0"/>
              <a:t>uasi-</a:t>
            </a:r>
            <a:r>
              <a:rPr lang="en" sz="1700"/>
              <a:t>l</a:t>
            </a:r>
            <a:r>
              <a:rPr lang="en" sz="1700" b="0"/>
              <a:t>inear </a:t>
            </a:r>
            <a:r>
              <a:rPr lang="en" sz="1700"/>
              <a:t>c</a:t>
            </a:r>
            <a:r>
              <a:rPr lang="en" sz="1700" b="0"/>
              <a:t>onvection </a:t>
            </a:r>
            <a:r>
              <a:rPr lang="en" sz="1700"/>
              <a:t>s</a:t>
            </a:r>
            <a:r>
              <a:rPr lang="en" sz="1700" b="0"/>
              <a:t>ystems (QLCSs)</a:t>
            </a:r>
            <a:endParaRPr sz="1700" b="0"/>
          </a:p>
          <a:p>
            <a:pPr marL="0" lvl="0" indent="0" algn="l" rtl="0">
              <a:spcBef>
                <a:spcPts val="800"/>
              </a:spcBef>
              <a:spcAft>
                <a:spcPts val="0"/>
              </a:spcAft>
              <a:buNone/>
            </a:pPr>
            <a:endParaRPr sz="1700" b="0"/>
          </a:p>
          <a:p>
            <a:pPr marL="0" lvl="0" indent="0" algn="l" rtl="0">
              <a:spcBef>
                <a:spcPts val="800"/>
              </a:spcBef>
              <a:spcAft>
                <a:spcPts val="0"/>
              </a:spcAft>
              <a:buNone/>
            </a:pPr>
            <a:r>
              <a:rPr lang="en" sz="1700" b="0"/>
              <a:t>Southeast US complexity invites innovation to meet mission needs:</a:t>
            </a:r>
            <a:endParaRPr sz="1700" b="0"/>
          </a:p>
          <a:p>
            <a:pPr marL="457200" lvl="0" indent="-336550" algn="l" rtl="0">
              <a:lnSpc>
                <a:spcPct val="100000"/>
              </a:lnSpc>
              <a:spcBef>
                <a:spcPts val="800"/>
              </a:spcBef>
              <a:spcAft>
                <a:spcPts val="0"/>
              </a:spcAft>
              <a:buClr>
                <a:srgbClr val="0099D8"/>
              </a:buClr>
              <a:buSzPts val="1700"/>
              <a:buChar char="•"/>
            </a:pPr>
            <a:r>
              <a:rPr lang="en" sz="1700" b="0">
                <a:solidFill>
                  <a:srgbClr val="0099D8"/>
                </a:solidFill>
              </a:rPr>
              <a:t>Observation platforms</a:t>
            </a:r>
            <a:endParaRPr sz="1700" b="0">
              <a:solidFill>
                <a:srgbClr val="0099D8"/>
              </a:solidFill>
            </a:endParaRPr>
          </a:p>
          <a:p>
            <a:pPr marL="457200" lvl="0" indent="-336550" algn="l" rtl="0">
              <a:lnSpc>
                <a:spcPct val="100000"/>
              </a:lnSpc>
              <a:spcBef>
                <a:spcPts val="0"/>
              </a:spcBef>
              <a:spcAft>
                <a:spcPts val="0"/>
              </a:spcAft>
              <a:buClr>
                <a:srgbClr val="0099D8"/>
              </a:buClr>
              <a:buSzPts val="1700"/>
              <a:buChar char="•"/>
            </a:pPr>
            <a:r>
              <a:rPr lang="en" sz="1700" b="0">
                <a:solidFill>
                  <a:srgbClr val="0099D8"/>
                </a:solidFill>
              </a:rPr>
              <a:t>Observation strategies</a:t>
            </a:r>
            <a:endParaRPr sz="1700" b="0">
              <a:solidFill>
                <a:srgbClr val="0099D8"/>
              </a:solidFill>
            </a:endParaRPr>
          </a:p>
          <a:p>
            <a:pPr marL="457200" lvl="0" indent="-336550" algn="l" rtl="0">
              <a:lnSpc>
                <a:spcPct val="100000"/>
              </a:lnSpc>
              <a:spcBef>
                <a:spcPts val="0"/>
              </a:spcBef>
              <a:spcAft>
                <a:spcPts val="0"/>
              </a:spcAft>
              <a:buClr>
                <a:srgbClr val="0099D8"/>
              </a:buClr>
              <a:buSzPts val="1700"/>
              <a:buChar char="•"/>
            </a:pPr>
            <a:r>
              <a:rPr lang="en" sz="1700" b="0">
                <a:solidFill>
                  <a:srgbClr val="0099D8"/>
                </a:solidFill>
              </a:rPr>
              <a:t>Observation analysis products </a:t>
            </a:r>
            <a:endParaRPr sz="1700" b="0">
              <a:solidFill>
                <a:srgbClr val="0099D8"/>
              </a:solidFill>
            </a:endParaRPr>
          </a:p>
        </p:txBody>
      </p:sp>
      <p:sp>
        <p:nvSpPr>
          <p:cNvPr id="155" name="Google Shape;155;p32"/>
          <p:cNvSpPr txBox="1">
            <a:spLocks noGrp="1"/>
          </p:cNvSpPr>
          <p:nvPr>
            <p:ph type="title"/>
          </p:nvPr>
        </p:nvSpPr>
        <p:spPr>
          <a:xfrm>
            <a:off x="628650" y="240506"/>
            <a:ext cx="7645200" cy="7200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Our Context: PERiLS</a:t>
            </a:r>
            <a:endParaRPr/>
          </a:p>
        </p:txBody>
      </p:sp>
      <p:pic>
        <p:nvPicPr>
          <p:cNvPr id="156" name="Google Shape;156;p32"/>
          <p:cNvPicPr preferRelativeResize="0"/>
          <p:nvPr/>
        </p:nvPicPr>
        <p:blipFill>
          <a:blip r:embed="rId3">
            <a:alphaModFix/>
          </a:blip>
          <a:stretch>
            <a:fillRect/>
          </a:stretch>
        </p:blipFill>
        <p:spPr>
          <a:xfrm>
            <a:off x="6387075" y="97150"/>
            <a:ext cx="1463150" cy="14631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50"/>
          <p:cNvSpPr txBox="1">
            <a:spLocks noGrp="1"/>
          </p:cNvSpPr>
          <p:nvPr>
            <p:ph type="title"/>
          </p:nvPr>
        </p:nvSpPr>
        <p:spPr>
          <a:xfrm>
            <a:off x="628650" y="240506"/>
            <a:ext cx="7645200" cy="7200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R2O – Stakeholder/End User Needs</a:t>
            </a:r>
            <a:endParaRPr/>
          </a:p>
        </p:txBody>
      </p:sp>
      <p:sp>
        <p:nvSpPr>
          <p:cNvPr id="455" name="Google Shape;455;p50"/>
          <p:cNvSpPr txBox="1"/>
          <p:nvPr/>
        </p:nvSpPr>
        <p:spPr>
          <a:xfrm>
            <a:off x="628650" y="1029325"/>
            <a:ext cx="3864000" cy="36876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800"/>
              </a:spcBef>
              <a:spcAft>
                <a:spcPts val="0"/>
              </a:spcAft>
              <a:buNone/>
            </a:pPr>
            <a:r>
              <a:rPr lang="en" sz="1700">
                <a:solidFill>
                  <a:srgbClr val="0053A0"/>
                </a:solidFill>
              </a:rPr>
              <a:t>PERiLS 2022 CopterSonde data evaluated in NWS forecast exercises </a:t>
            </a:r>
            <a:endParaRPr sz="1700">
              <a:solidFill>
                <a:srgbClr val="0053A0"/>
              </a:solidFill>
            </a:endParaRPr>
          </a:p>
          <a:p>
            <a:pPr marL="0" lvl="0" indent="0" algn="l" rtl="0">
              <a:lnSpc>
                <a:spcPct val="90000"/>
              </a:lnSpc>
              <a:spcBef>
                <a:spcPts val="800"/>
              </a:spcBef>
              <a:spcAft>
                <a:spcPts val="0"/>
              </a:spcAft>
              <a:buNone/>
            </a:pPr>
            <a:endParaRPr sz="1900">
              <a:solidFill>
                <a:srgbClr val="0053A0"/>
              </a:solidFill>
            </a:endParaRPr>
          </a:p>
          <a:p>
            <a:pPr marL="0" lvl="0" indent="0" algn="l" rtl="0">
              <a:lnSpc>
                <a:spcPct val="90000"/>
              </a:lnSpc>
              <a:spcBef>
                <a:spcPts val="800"/>
              </a:spcBef>
              <a:spcAft>
                <a:spcPts val="0"/>
              </a:spcAft>
              <a:buNone/>
            </a:pPr>
            <a:r>
              <a:rPr lang="en" sz="1300" i="1">
                <a:solidFill>
                  <a:srgbClr val="767272"/>
                </a:solidFill>
              </a:rPr>
              <a:t>Between the second (1505 UTC) and third (1535 UTC) time steps, and then between the fourth (1605 UTC) and last (1635 UTC) time steps, only updates from the radar and CopterSonde were provided. P6 described the benefit of having observations between updates in the RAP, such that “</a:t>
            </a:r>
            <a:r>
              <a:rPr lang="en" sz="1300" i="1">
                <a:solidFill>
                  <a:srgbClr val="0085CA"/>
                </a:solidFill>
              </a:rPr>
              <a:t>the CopterSonde provided data that helped me determine that the environment at Point D had changed over the past 30 minutes and had become more supportive of a tornado threat.</a:t>
            </a:r>
            <a:r>
              <a:rPr lang="en" sz="1300" i="1">
                <a:solidFill>
                  <a:srgbClr val="767272"/>
                </a:solidFill>
              </a:rPr>
              <a:t>” Most of the experimental groups’ responses to the survey at this time, focused on the use of CopterSonde data. </a:t>
            </a:r>
            <a:endParaRPr sz="1300" i="1">
              <a:solidFill>
                <a:srgbClr val="767272"/>
              </a:solidFill>
            </a:endParaRPr>
          </a:p>
          <a:p>
            <a:pPr marL="0" lvl="0" indent="0" algn="l" rtl="0">
              <a:lnSpc>
                <a:spcPct val="90000"/>
              </a:lnSpc>
              <a:spcBef>
                <a:spcPts val="800"/>
              </a:spcBef>
              <a:spcAft>
                <a:spcPts val="0"/>
              </a:spcAft>
              <a:buNone/>
            </a:pPr>
            <a:endParaRPr sz="1200">
              <a:solidFill>
                <a:srgbClr val="0053A0"/>
              </a:solidFill>
            </a:endParaRPr>
          </a:p>
        </p:txBody>
      </p:sp>
      <p:pic>
        <p:nvPicPr>
          <p:cNvPr id="456" name="Google Shape;456;p50"/>
          <p:cNvPicPr preferRelativeResize="0"/>
          <p:nvPr/>
        </p:nvPicPr>
        <p:blipFill>
          <a:blip r:embed="rId3">
            <a:alphaModFix/>
          </a:blip>
          <a:stretch>
            <a:fillRect/>
          </a:stretch>
        </p:blipFill>
        <p:spPr>
          <a:xfrm>
            <a:off x="4492600" y="964553"/>
            <a:ext cx="4423552" cy="2477451"/>
          </a:xfrm>
          <a:prstGeom prst="rect">
            <a:avLst/>
          </a:prstGeom>
          <a:noFill/>
          <a:ln>
            <a:noFill/>
          </a:ln>
        </p:spPr>
      </p:pic>
      <p:sp>
        <p:nvSpPr>
          <p:cNvPr id="457" name="Google Shape;457;p50"/>
          <p:cNvSpPr txBox="1"/>
          <p:nvPr/>
        </p:nvSpPr>
        <p:spPr>
          <a:xfrm>
            <a:off x="4634100" y="3537475"/>
            <a:ext cx="4117500" cy="884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b="1">
                <a:solidFill>
                  <a:srgbClr val="0053A0"/>
                </a:solidFill>
              </a:rPr>
              <a:t>Connor Bruce, 2023: Exploring CopterSonde Use for National Weather Service Operations </a:t>
            </a:r>
            <a:br>
              <a:rPr lang="en" sz="1300" b="1">
                <a:solidFill>
                  <a:srgbClr val="0053A0"/>
                </a:solidFill>
              </a:rPr>
            </a:br>
            <a:br>
              <a:rPr lang="en" sz="1300" b="1">
                <a:solidFill>
                  <a:srgbClr val="0053A0"/>
                </a:solidFill>
              </a:rPr>
            </a:br>
            <a:r>
              <a:rPr lang="en" sz="1300" b="1">
                <a:solidFill>
                  <a:srgbClr val="0053A0"/>
                </a:solidFill>
              </a:rPr>
              <a:t>OU Master Thesis</a:t>
            </a:r>
            <a:endParaRPr sz="1300" b="1">
              <a:solidFill>
                <a:srgbClr val="0053A0"/>
              </a:solidFill>
            </a:endParaRPr>
          </a:p>
        </p:txBody>
      </p:sp>
      <p:pic>
        <p:nvPicPr>
          <p:cNvPr id="458" name="Google Shape;458;p50"/>
          <p:cNvPicPr preferRelativeResize="0"/>
          <p:nvPr/>
        </p:nvPicPr>
        <p:blipFill>
          <a:blip r:embed="rId4">
            <a:alphaModFix/>
          </a:blip>
          <a:stretch>
            <a:fillRect/>
          </a:stretch>
        </p:blipFill>
        <p:spPr>
          <a:xfrm>
            <a:off x="8423992" y="3943967"/>
            <a:ext cx="720000" cy="720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463" name="Google Shape;463;p51"/>
          <p:cNvPicPr preferRelativeResize="0"/>
          <p:nvPr/>
        </p:nvPicPr>
        <p:blipFill>
          <a:blip r:embed="rId3">
            <a:alphaModFix/>
          </a:blip>
          <a:stretch>
            <a:fillRect/>
          </a:stretch>
        </p:blipFill>
        <p:spPr>
          <a:xfrm>
            <a:off x="1014975" y="734225"/>
            <a:ext cx="3680325" cy="3982699"/>
          </a:xfrm>
          <a:prstGeom prst="rect">
            <a:avLst/>
          </a:prstGeom>
          <a:noFill/>
          <a:ln>
            <a:noFill/>
          </a:ln>
        </p:spPr>
      </p:pic>
      <p:sp>
        <p:nvSpPr>
          <p:cNvPr id="464" name="Google Shape;464;p51"/>
          <p:cNvSpPr txBox="1">
            <a:spLocks noGrp="1"/>
          </p:cNvSpPr>
          <p:nvPr>
            <p:ph type="title"/>
          </p:nvPr>
        </p:nvSpPr>
        <p:spPr>
          <a:xfrm>
            <a:off x="628650" y="240506"/>
            <a:ext cx="7645200" cy="720000"/>
          </a:xfrm>
          <a:prstGeom prst="rect">
            <a:avLst/>
          </a:prstGeom>
        </p:spPr>
        <p:txBody>
          <a:bodyPr spcFirstLastPara="1" wrap="square" lIns="68575" tIns="34275" rIns="68575" bIns="34275" anchor="ctr" anchorCtr="0">
            <a:normAutofit fontScale="90000"/>
          </a:bodyPr>
          <a:lstStyle/>
          <a:p>
            <a:pPr marL="0" lvl="0" indent="0" algn="l" rtl="0">
              <a:spcBef>
                <a:spcPts val="0"/>
              </a:spcBef>
              <a:spcAft>
                <a:spcPts val="0"/>
              </a:spcAft>
              <a:buNone/>
            </a:pPr>
            <a:r>
              <a:rPr lang="en"/>
              <a:t>Process Understanding – Terrain Influence</a:t>
            </a:r>
            <a:endParaRPr/>
          </a:p>
        </p:txBody>
      </p:sp>
      <p:sp>
        <p:nvSpPr>
          <p:cNvPr id="465" name="Google Shape;465;p51"/>
          <p:cNvSpPr txBox="1">
            <a:spLocks noGrp="1"/>
          </p:cNvSpPr>
          <p:nvPr>
            <p:ph type="body" idx="1"/>
          </p:nvPr>
        </p:nvSpPr>
        <p:spPr>
          <a:xfrm>
            <a:off x="628649" y="1029318"/>
            <a:ext cx="8287500" cy="36876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endParaRPr/>
          </a:p>
        </p:txBody>
      </p:sp>
      <p:pic>
        <p:nvPicPr>
          <p:cNvPr id="466" name="Google Shape;466;p51"/>
          <p:cNvPicPr preferRelativeResize="0"/>
          <p:nvPr/>
        </p:nvPicPr>
        <p:blipFill>
          <a:blip r:embed="rId4">
            <a:alphaModFix/>
          </a:blip>
          <a:stretch>
            <a:fillRect/>
          </a:stretch>
        </p:blipFill>
        <p:spPr>
          <a:xfrm>
            <a:off x="6151752" y="1059025"/>
            <a:ext cx="2992249" cy="36281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52"/>
          <p:cNvSpPr txBox="1">
            <a:spLocks noGrp="1"/>
          </p:cNvSpPr>
          <p:nvPr>
            <p:ph type="title"/>
          </p:nvPr>
        </p:nvSpPr>
        <p:spPr>
          <a:xfrm>
            <a:off x="628650" y="240506"/>
            <a:ext cx="7645200" cy="720000"/>
          </a:xfrm>
          <a:prstGeom prst="rect">
            <a:avLst/>
          </a:prstGeom>
        </p:spPr>
        <p:txBody>
          <a:bodyPr spcFirstLastPara="1" wrap="square" lIns="68575" tIns="34275" rIns="68575" bIns="34275" anchor="ctr" anchorCtr="0">
            <a:normAutofit fontScale="90000"/>
          </a:bodyPr>
          <a:lstStyle/>
          <a:p>
            <a:pPr marL="0" lvl="0" indent="0" algn="l" rtl="0">
              <a:spcBef>
                <a:spcPts val="0"/>
              </a:spcBef>
              <a:spcAft>
                <a:spcPts val="0"/>
              </a:spcAft>
              <a:buNone/>
            </a:pPr>
            <a:r>
              <a:rPr lang="en"/>
              <a:t>Process Understanding – Terrain Influence</a:t>
            </a:r>
            <a:endParaRPr/>
          </a:p>
        </p:txBody>
      </p:sp>
      <p:pic>
        <p:nvPicPr>
          <p:cNvPr id="472" name="Google Shape;472;p52"/>
          <p:cNvPicPr preferRelativeResize="0"/>
          <p:nvPr/>
        </p:nvPicPr>
        <p:blipFill>
          <a:blip r:embed="rId3">
            <a:alphaModFix/>
          </a:blip>
          <a:stretch>
            <a:fillRect/>
          </a:stretch>
        </p:blipFill>
        <p:spPr>
          <a:xfrm>
            <a:off x="6151752" y="1059025"/>
            <a:ext cx="2992249" cy="3628199"/>
          </a:xfrm>
          <a:prstGeom prst="rect">
            <a:avLst/>
          </a:prstGeom>
          <a:noFill/>
          <a:ln>
            <a:noFill/>
          </a:ln>
        </p:spPr>
      </p:pic>
      <p:pic>
        <p:nvPicPr>
          <p:cNvPr id="473" name="Google Shape;473;p52"/>
          <p:cNvPicPr preferRelativeResize="0"/>
          <p:nvPr/>
        </p:nvPicPr>
        <p:blipFill>
          <a:blip r:embed="rId4">
            <a:alphaModFix/>
          </a:blip>
          <a:stretch>
            <a:fillRect/>
          </a:stretch>
        </p:blipFill>
        <p:spPr>
          <a:xfrm>
            <a:off x="432850" y="808106"/>
            <a:ext cx="5846951" cy="2301999"/>
          </a:xfrm>
          <a:prstGeom prst="rect">
            <a:avLst/>
          </a:prstGeom>
          <a:noFill/>
          <a:ln>
            <a:noFill/>
          </a:ln>
        </p:spPr>
      </p:pic>
      <p:sp>
        <p:nvSpPr>
          <p:cNvPr id="474" name="Google Shape;474;p52"/>
          <p:cNvSpPr txBox="1"/>
          <p:nvPr/>
        </p:nvSpPr>
        <p:spPr>
          <a:xfrm>
            <a:off x="245425" y="3158675"/>
            <a:ext cx="6082500" cy="16932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rgbClr val="0053A0"/>
              </a:buClr>
              <a:buSzPts val="1400"/>
              <a:buChar char="●"/>
            </a:pPr>
            <a:r>
              <a:rPr lang="en">
                <a:solidFill>
                  <a:srgbClr val="0053A0"/>
                </a:solidFill>
              </a:rPr>
              <a:t>Yazoo City composite exhibits much more </a:t>
            </a:r>
            <a:r>
              <a:rPr lang="en" b="1">
                <a:solidFill>
                  <a:srgbClr val="881717"/>
                </a:solidFill>
              </a:rPr>
              <a:t>curvature</a:t>
            </a:r>
            <a:r>
              <a:rPr lang="en">
                <a:solidFill>
                  <a:srgbClr val="881717"/>
                </a:solidFill>
              </a:rPr>
              <a:t> </a:t>
            </a:r>
            <a:r>
              <a:rPr lang="en">
                <a:solidFill>
                  <a:srgbClr val="0053A0"/>
                </a:solidFill>
              </a:rPr>
              <a:t>in lowest ~0.5 km due to terrain-induced backing of near-surface flow. This promotes more streamwise oriented vorticity</a:t>
            </a:r>
            <a:endParaRPr>
              <a:solidFill>
                <a:srgbClr val="0053A0"/>
              </a:solidFill>
            </a:endParaRPr>
          </a:p>
          <a:p>
            <a:pPr marL="457200" lvl="0" indent="-317500" algn="l" rtl="0">
              <a:spcBef>
                <a:spcPts val="0"/>
              </a:spcBef>
              <a:spcAft>
                <a:spcPts val="0"/>
              </a:spcAft>
              <a:buClr>
                <a:srgbClr val="0053A0"/>
              </a:buClr>
              <a:buSzPts val="1400"/>
              <a:buChar char="●"/>
            </a:pPr>
            <a:r>
              <a:rPr lang="en">
                <a:solidFill>
                  <a:srgbClr val="0053A0"/>
                </a:solidFill>
              </a:rPr>
              <a:t>There is notable</a:t>
            </a:r>
            <a:r>
              <a:rPr lang="en" b="1">
                <a:solidFill>
                  <a:srgbClr val="8E7CC3"/>
                </a:solidFill>
              </a:rPr>
              <a:t> acceleration of 0-1 km shear vector</a:t>
            </a:r>
            <a:r>
              <a:rPr lang="en">
                <a:solidFill>
                  <a:srgbClr val="0053A0"/>
                </a:solidFill>
              </a:rPr>
              <a:t> between 2 hours pre-convection, and 15 minutes pre-convection in Yazoo City composite while others reflect little change</a:t>
            </a:r>
            <a:endParaRPr>
              <a:solidFill>
                <a:srgbClr val="0053A0"/>
              </a:solidFill>
            </a:endParaRPr>
          </a:p>
          <a:p>
            <a:pPr marL="457200" lvl="0" indent="0" algn="l" rtl="0">
              <a:spcBef>
                <a:spcPts val="0"/>
              </a:spcBef>
              <a:spcAft>
                <a:spcPts val="0"/>
              </a:spcAft>
              <a:buNone/>
            </a:pPr>
            <a:endParaRPr>
              <a:solidFill>
                <a:srgbClr val="0053A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479" name="Google Shape;479;p53"/>
          <p:cNvPicPr preferRelativeResize="0"/>
          <p:nvPr/>
        </p:nvPicPr>
        <p:blipFill>
          <a:blip r:embed="rId3">
            <a:alphaModFix/>
          </a:blip>
          <a:stretch>
            <a:fillRect/>
          </a:stretch>
        </p:blipFill>
        <p:spPr>
          <a:xfrm>
            <a:off x="472525" y="835450"/>
            <a:ext cx="5855401" cy="2520051"/>
          </a:xfrm>
          <a:prstGeom prst="rect">
            <a:avLst/>
          </a:prstGeom>
          <a:noFill/>
          <a:ln>
            <a:noFill/>
          </a:ln>
        </p:spPr>
      </p:pic>
      <p:sp>
        <p:nvSpPr>
          <p:cNvPr id="480" name="Google Shape;480;p53"/>
          <p:cNvSpPr txBox="1">
            <a:spLocks noGrp="1"/>
          </p:cNvSpPr>
          <p:nvPr>
            <p:ph type="title"/>
          </p:nvPr>
        </p:nvSpPr>
        <p:spPr>
          <a:xfrm>
            <a:off x="628650" y="240506"/>
            <a:ext cx="7645200" cy="720000"/>
          </a:xfrm>
          <a:prstGeom prst="rect">
            <a:avLst/>
          </a:prstGeom>
        </p:spPr>
        <p:txBody>
          <a:bodyPr spcFirstLastPara="1" wrap="square" lIns="68575" tIns="34275" rIns="68575" bIns="34275" anchor="ctr" anchorCtr="0">
            <a:normAutofit fontScale="90000"/>
          </a:bodyPr>
          <a:lstStyle/>
          <a:p>
            <a:pPr marL="0" lvl="0" indent="0" algn="l" rtl="0">
              <a:spcBef>
                <a:spcPts val="0"/>
              </a:spcBef>
              <a:spcAft>
                <a:spcPts val="0"/>
              </a:spcAft>
              <a:buNone/>
            </a:pPr>
            <a:r>
              <a:rPr lang="en"/>
              <a:t>Process Understanding – Terrain Influence</a:t>
            </a:r>
            <a:endParaRPr/>
          </a:p>
        </p:txBody>
      </p:sp>
      <p:pic>
        <p:nvPicPr>
          <p:cNvPr id="481" name="Google Shape;481;p53"/>
          <p:cNvPicPr preferRelativeResize="0"/>
          <p:nvPr/>
        </p:nvPicPr>
        <p:blipFill>
          <a:blip r:embed="rId4">
            <a:alphaModFix/>
          </a:blip>
          <a:stretch>
            <a:fillRect/>
          </a:stretch>
        </p:blipFill>
        <p:spPr>
          <a:xfrm>
            <a:off x="6151752" y="1059025"/>
            <a:ext cx="2992249" cy="3628199"/>
          </a:xfrm>
          <a:prstGeom prst="rect">
            <a:avLst/>
          </a:prstGeom>
          <a:noFill/>
          <a:ln>
            <a:noFill/>
          </a:ln>
        </p:spPr>
      </p:pic>
      <p:sp>
        <p:nvSpPr>
          <p:cNvPr id="482" name="Google Shape;482;p53"/>
          <p:cNvSpPr txBox="1"/>
          <p:nvPr/>
        </p:nvSpPr>
        <p:spPr>
          <a:xfrm>
            <a:off x="550525" y="3425450"/>
            <a:ext cx="56994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a:solidFill>
                  <a:srgbClr val="0053A0"/>
                </a:solidFill>
              </a:rPr>
              <a:t>0-1 km SRH increases during the ~45 minutes leading up to the arrival of convection at the Yazoo City site while it decreases during that same period at the other sites. </a:t>
            </a:r>
            <a:r>
              <a:rPr lang="en" i="1">
                <a:solidFill>
                  <a:srgbClr val="881717"/>
                </a:solidFill>
              </a:rPr>
              <a:t>This is possibly due to the interaction between the terrain gradient and the backing winds that occurs in response to the storm inflow.</a:t>
            </a:r>
            <a:endParaRPr i="1">
              <a:solidFill>
                <a:srgbClr val="881717"/>
              </a:solidFill>
            </a:endParaRPr>
          </a:p>
          <a:p>
            <a:pPr marL="457200" lvl="0" indent="0" algn="l" rtl="0">
              <a:spcBef>
                <a:spcPts val="0"/>
              </a:spcBef>
              <a:spcAft>
                <a:spcPts val="0"/>
              </a:spcAft>
              <a:buNone/>
            </a:pPr>
            <a:endParaRPr>
              <a:solidFill>
                <a:srgbClr val="0053A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487" name="Google Shape;487;p54"/>
          <p:cNvPicPr preferRelativeResize="0"/>
          <p:nvPr/>
        </p:nvPicPr>
        <p:blipFill>
          <a:blip r:embed="rId3">
            <a:alphaModFix/>
          </a:blip>
          <a:stretch>
            <a:fillRect/>
          </a:stretch>
        </p:blipFill>
        <p:spPr>
          <a:xfrm>
            <a:off x="472525" y="835450"/>
            <a:ext cx="5855401" cy="2520051"/>
          </a:xfrm>
          <a:prstGeom prst="rect">
            <a:avLst/>
          </a:prstGeom>
          <a:noFill/>
          <a:ln>
            <a:noFill/>
          </a:ln>
        </p:spPr>
      </p:pic>
      <p:sp>
        <p:nvSpPr>
          <p:cNvPr id="488" name="Google Shape;488;p54"/>
          <p:cNvSpPr txBox="1">
            <a:spLocks noGrp="1"/>
          </p:cNvSpPr>
          <p:nvPr>
            <p:ph type="title"/>
          </p:nvPr>
        </p:nvSpPr>
        <p:spPr>
          <a:xfrm>
            <a:off x="628650" y="240506"/>
            <a:ext cx="7645200" cy="720000"/>
          </a:xfrm>
          <a:prstGeom prst="rect">
            <a:avLst/>
          </a:prstGeom>
        </p:spPr>
        <p:txBody>
          <a:bodyPr spcFirstLastPara="1" wrap="square" lIns="68575" tIns="34275" rIns="68575" bIns="34275" anchor="ctr" anchorCtr="0">
            <a:normAutofit fontScale="90000"/>
          </a:bodyPr>
          <a:lstStyle/>
          <a:p>
            <a:pPr marL="0" lvl="0" indent="0" algn="l" rtl="0">
              <a:spcBef>
                <a:spcPts val="0"/>
              </a:spcBef>
              <a:spcAft>
                <a:spcPts val="0"/>
              </a:spcAft>
              <a:buNone/>
            </a:pPr>
            <a:r>
              <a:rPr lang="en"/>
              <a:t>Process Understanding – Terrain Influence</a:t>
            </a:r>
            <a:endParaRPr/>
          </a:p>
        </p:txBody>
      </p:sp>
      <p:pic>
        <p:nvPicPr>
          <p:cNvPr id="489" name="Google Shape;489;p54"/>
          <p:cNvPicPr preferRelativeResize="0"/>
          <p:nvPr/>
        </p:nvPicPr>
        <p:blipFill>
          <a:blip r:embed="rId4">
            <a:alphaModFix/>
          </a:blip>
          <a:stretch>
            <a:fillRect/>
          </a:stretch>
        </p:blipFill>
        <p:spPr>
          <a:xfrm>
            <a:off x="6151752" y="1059025"/>
            <a:ext cx="2992249" cy="3628199"/>
          </a:xfrm>
          <a:prstGeom prst="rect">
            <a:avLst/>
          </a:prstGeom>
          <a:noFill/>
          <a:ln>
            <a:noFill/>
          </a:ln>
        </p:spPr>
      </p:pic>
      <p:sp>
        <p:nvSpPr>
          <p:cNvPr id="490" name="Google Shape;490;p54"/>
          <p:cNvSpPr txBox="1"/>
          <p:nvPr/>
        </p:nvSpPr>
        <p:spPr>
          <a:xfrm>
            <a:off x="550525" y="3894975"/>
            <a:ext cx="5699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i="1">
                <a:solidFill>
                  <a:srgbClr val="0053A0"/>
                </a:solidFill>
              </a:rPr>
              <a:t>Recorded Seminar:</a:t>
            </a:r>
            <a:endParaRPr sz="1800" i="1">
              <a:solidFill>
                <a:srgbClr val="0053A0"/>
              </a:solidFill>
            </a:endParaRPr>
          </a:p>
          <a:p>
            <a:pPr marL="0" lvl="0" indent="0" algn="l" rtl="0">
              <a:spcBef>
                <a:spcPts val="0"/>
              </a:spcBef>
              <a:spcAft>
                <a:spcPts val="0"/>
              </a:spcAft>
              <a:buNone/>
            </a:pPr>
            <a:r>
              <a:rPr lang="en" sz="1800" b="1">
                <a:solidFill>
                  <a:srgbClr val="0053A0"/>
                </a:solidFill>
              </a:rPr>
              <a:t>bliss.science/seminar/20230508-matthew-ammon/</a:t>
            </a:r>
            <a:endParaRPr sz="1800" b="1">
              <a:solidFill>
                <a:srgbClr val="0053A0"/>
              </a:solidFill>
            </a:endParaRPr>
          </a:p>
        </p:txBody>
      </p:sp>
      <p:pic>
        <p:nvPicPr>
          <p:cNvPr id="491" name="Google Shape;491;p54"/>
          <p:cNvPicPr preferRelativeResize="0"/>
          <p:nvPr/>
        </p:nvPicPr>
        <p:blipFill>
          <a:blip r:embed="rId5">
            <a:alphaModFix/>
          </a:blip>
          <a:stretch>
            <a:fillRect/>
          </a:stretch>
        </p:blipFill>
        <p:spPr>
          <a:xfrm>
            <a:off x="4090075" y="2112706"/>
            <a:ext cx="1905000" cy="1905000"/>
          </a:xfrm>
          <a:prstGeom prst="rect">
            <a:avLst/>
          </a:prstGeom>
          <a:noFill/>
          <a:ln>
            <a:noFill/>
          </a:ln>
        </p:spPr>
      </p:pic>
      <p:pic>
        <p:nvPicPr>
          <p:cNvPr id="492" name="Google Shape;492;p54"/>
          <p:cNvPicPr preferRelativeResize="0"/>
          <p:nvPr/>
        </p:nvPicPr>
        <p:blipFill>
          <a:blip r:embed="rId6">
            <a:alphaModFix/>
          </a:blip>
          <a:stretch>
            <a:fillRect/>
          </a:stretch>
        </p:blipFill>
        <p:spPr>
          <a:xfrm>
            <a:off x="2276875" y="2112700"/>
            <a:ext cx="1813200" cy="18463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55"/>
          <p:cNvSpPr txBox="1">
            <a:spLocks noGrp="1"/>
          </p:cNvSpPr>
          <p:nvPr>
            <p:ph type="title"/>
          </p:nvPr>
        </p:nvSpPr>
        <p:spPr>
          <a:xfrm>
            <a:off x="2518307" y="314115"/>
            <a:ext cx="6409200" cy="27201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SzPts val="990"/>
              <a:buNone/>
            </a:pPr>
            <a:r>
              <a:rPr lang="en" sz="3200"/>
              <a:t>PERiLS PBL Profiling:</a:t>
            </a:r>
            <a:endParaRPr sz="3200"/>
          </a:p>
          <a:p>
            <a:pPr marL="0" lvl="0" indent="0" algn="l" rtl="0">
              <a:spcBef>
                <a:spcPts val="0"/>
              </a:spcBef>
              <a:spcAft>
                <a:spcPts val="0"/>
              </a:spcAft>
              <a:buSzPts val="990"/>
              <a:buNone/>
            </a:pPr>
            <a:r>
              <a:rPr lang="en" sz="3200" b="0" i="1">
                <a:solidFill>
                  <a:srgbClr val="888888"/>
                </a:solidFill>
              </a:rPr>
              <a:t>CLAMPS and CopterSonde UAS</a:t>
            </a:r>
            <a:endParaRPr sz="3200" b="0" i="1">
              <a:solidFill>
                <a:srgbClr val="888888"/>
              </a:solidFill>
            </a:endParaRPr>
          </a:p>
        </p:txBody>
      </p:sp>
      <p:sp>
        <p:nvSpPr>
          <p:cNvPr id="498" name="Google Shape;498;p55"/>
          <p:cNvSpPr txBox="1">
            <a:spLocks noGrp="1"/>
          </p:cNvSpPr>
          <p:nvPr>
            <p:ph type="body" idx="1"/>
          </p:nvPr>
        </p:nvSpPr>
        <p:spPr>
          <a:xfrm>
            <a:off x="623900" y="3382664"/>
            <a:ext cx="8520000" cy="1323300"/>
          </a:xfrm>
          <a:prstGeom prst="rect">
            <a:avLst/>
          </a:prstGeom>
        </p:spPr>
        <p:txBody>
          <a:bodyPr spcFirstLastPara="1" wrap="square" lIns="68575" tIns="34275" rIns="68575" bIns="34275" anchor="t" anchorCtr="0">
            <a:normAutofit lnSpcReduction="10000"/>
          </a:bodyPr>
          <a:lstStyle/>
          <a:p>
            <a:pPr marL="0" lvl="0" indent="0" algn="l" rtl="0">
              <a:spcBef>
                <a:spcPts val="800"/>
              </a:spcBef>
              <a:spcAft>
                <a:spcPts val="0"/>
              </a:spcAft>
              <a:buNone/>
            </a:pPr>
            <a:r>
              <a:rPr lang="en" dirty="0"/>
              <a:t>Dr. Elizabeth Smith</a:t>
            </a:r>
            <a:r>
              <a:rPr lang="en" sz="1600" b="0" dirty="0"/>
              <a:t> Research Meteorologist–NOAA National Severe Storms Laboratory</a:t>
            </a:r>
            <a:endParaRPr sz="1600" b="0" dirty="0"/>
          </a:p>
          <a:p>
            <a:pPr marL="2143125" lvl="0" indent="0" algn="l" rtl="0">
              <a:spcBef>
                <a:spcPts val="800"/>
              </a:spcBef>
              <a:spcAft>
                <a:spcPts val="0"/>
              </a:spcAft>
              <a:buNone/>
            </a:pPr>
            <a:r>
              <a:rPr lang="en" sz="1600" b="0" dirty="0"/>
              <a:t>Affiliated Assistant Professor–OU School of Meteorology</a:t>
            </a:r>
            <a:endParaRPr sz="1600" b="0" dirty="0"/>
          </a:p>
          <a:p>
            <a:pPr marL="2143125" lvl="0" indent="0" algn="l" rtl="0">
              <a:spcBef>
                <a:spcPts val="800"/>
              </a:spcBef>
              <a:spcAft>
                <a:spcPts val="0"/>
              </a:spcAft>
              <a:buNone/>
            </a:pPr>
            <a:r>
              <a:rPr lang="en" sz="1600" b="0" i="1" dirty="0">
                <a:solidFill>
                  <a:srgbClr val="0053A0"/>
                </a:solidFill>
              </a:rPr>
              <a:t>Email: elizabeth.smith@noaa.gov / Social media: @eeeeelizzzzz</a:t>
            </a:r>
            <a:endParaRPr sz="1600" b="0" dirty="0"/>
          </a:p>
          <a:p>
            <a:pPr marL="2143125" lvl="0" indent="0" algn="l" rtl="0">
              <a:spcBef>
                <a:spcPts val="800"/>
              </a:spcBef>
              <a:spcAft>
                <a:spcPts val="0"/>
              </a:spcAft>
              <a:buNone/>
            </a:pPr>
            <a:r>
              <a:rPr lang="en" sz="1600" b="0" i="1" dirty="0">
                <a:solidFill>
                  <a:schemeClr val="dk2"/>
                </a:solidFill>
              </a:rPr>
              <a:t>Tyler Bell, Joshua Gebauer, Tony Segales – OU CIWRO </a:t>
            </a:r>
            <a:endParaRPr sz="1600" b="0" i="1" dirty="0">
              <a:solidFill>
                <a:schemeClr val="dk2"/>
              </a:solidFill>
            </a:endParaRPr>
          </a:p>
        </p:txBody>
      </p:sp>
      <p:pic>
        <p:nvPicPr>
          <p:cNvPr id="499" name="Google Shape;499;p55"/>
          <p:cNvPicPr preferRelativeResize="0"/>
          <p:nvPr/>
        </p:nvPicPr>
        <p:blipFill>
          <a:blip r:embed="rId3">
            <a:alphaModFix/>
          </a:blip>
          <a:stretch>
            <a:fillRect/>
          </a:stretch>
        </p:blipFill>
        <p:spPr>
          <a:xfrm>
            <a:off x="364750" y="3981225"/>
            <a:ext cx="2417126" cy="73982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56"/>
          <p:cNvSpPr txBox="1">
            <a:spLocks noGrp="1"/>
          </p:cNvSpPr>
          <p:nvPr>
            <p:ph type="title"/>
          </p:nvPr>
        </p:nvSpPr>
        <p:spPr>
          <a:xfrm>
            <a:off x="2518307" y="314115"/>
            <a:ext cx="6409200" cy="27201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Looking ahead</a:t>
            </a:r>
            <a:endParaRPr/>
          </a:p>
        </p:txBody>
      </p:sp>
      <p:sp>
        <p:nvSpPr>
          <p:cNvPr id="505" name="Google Shape;505;p56"/>
          <p:cNvSpPr txBox="1">
            <a:spLocks noGrp="1"/>
          </p:cNvSpPr>
          <p:nvPr>
            <p:ph type="body" idx="1"/>
          </p:nvPr>
        </p:nvSpPr>
        <p:spPr>
          <a:xfrm>
            <a:off x="623888" y="3442097"/>
            <a:ext cx="7886700" cy="11250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r>
              <a:rPr lang="en"/>
              <a:t>Ongoing work and what’s next</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510" name="Google Shape;510;p57"/>
          <p:cNvPicPr preferRelativeResize="0"/>
          <p:nvPr/>
        </p:nvPicPr>
        <p:blipFill>
          <a:blip r:embed="rId3">
            <a:alphaModFix/>
          </a:blip>
          <a:stretch>
            <a:fillRect/>
          </a:stretch>
        </p:blipFill>
        <p:spPr>
          <a:xfrm>
            <a:off x="7973275" y="3986600"/>
            <a:ext cx="762525" cy="762525"/>
          </a:xfrm>
          <a:prstGeom prst="rect">
            <a:avLst/>
          </a:prstGeom>
          <a:noFill/>
          <a:ln>
            <a:noFill/>
          </a:ln>
        </p:spPr>
      </p:pic>
      <p:pic>
        <p:nvPicPr>
          <p:cNvPr id="511" name="Google Shape;511;p57"/>
          <p:cNvPicPr preferRelativeResize="0"/>
          <p:nvPr/>
        </p:nvPicPr>
        <p:blipFill rotWithShape="1">
          <a:blip r:embed="rId4">
            <a:alphaModFix/>
          </a:blip>
          <a:srcRect t="9156"/>
          <a:stretch/>
        </p:blipFill>
        <p:spPr>
          <a:xfrm>
            <a:off x="5149000" y="4056450"/>
            <a:ext cx="762525" cy="692675"/>
          </a:xfrm>
          <a:prstGeom prst="rect">
            <a:avLst/>
          </a:prstGeom>
          <a:noFill/>
          <a:ln>
            <a:noFill/>
          </a:ln>
        </p:spPr>
      </p:pic>
      <p:sp>
        <p:nvSpPr>
          <p:cNvPr id="512" name="Google Shape;512;p57"/>
          <p:cNvSpPr txBox="1">
            <a:spLocks noGrp="1"/>
          </p:cNvSpPr>
          <p:nvPr>
            <p:ph type="title"/>
          </p:nvPr>
        </p:nvSpPr>
        <p:spPr>
          <a:xfrm>
            <a:off x="628650" y="240506"/>
            <a:ext cx="7645200" cy="7200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endParaRPr/>
          </a:p>
        </p:txBody>
      </p:sp>
      <p:pic>
        <p:nvPicPr>
          <p:cNvPr id="513" name="Google Shape;513;p57"/>
          <p:cNvPicPr preferRelativeResize="0"/>
          <p:nvPr/>
        </p:nvPicPr>
        <p:blipFill>
          <a:blip r:embed="rId5">
            <a:alphaModFix/>
          </a:blip>
          <a:stretch>
            <a:fillRect/>
          </a:stretch>
        </p:blipFill>
        <p:spPr>
          <a:xfrm>
            <a:off x="401800" y="0"/>
            <a:ext cx="4817874" cy="3613425"/>
          </a:xfrm>
          <a:prstGeom prst="rect">
            <a:avLst/>
          </a:prstGeom>
          <a:noFill/>
          <a:ln>
            <a:noFill/>
          </a:ln>
        </p:spPr>
      </p:pic>
      <p:grpSp>
        <p:nvGrpSpPr>
          <p:cNvPr id="514" name="Google Shape;514;p57"/>
          <p:cNvGrpSpPr/>
          <p:nvPr/>
        </p:nvGrpSpPr>
        <p:grpSpPr>
          <a:xfrm>
            <a:off x="4914958" y="878089"/>
            <a:ext cx="4229054" cy="3837654"/>
            <a:chOff x="649171" y="238145"/>
            <a:chExt cx="6249525" cy="5241981"/>
          </a:xfrm>
        </p:grpSpPr>
        <p:sp>
          <p:nvSpPr>
            <p:cNvPr id="515" name="Google Shape;515;p57"/>
            <p:cNvSpPr/>
            <p:nvPr/>
          </p:nvSpPr>
          <p:spPr>
            <a:xfrm>
              <a:off x="2850275" y="4515119"/>
              <a:ext cx="1849000" cy="810050"/>
            </a:xfrm>
            <a:custGeom>
              <a:avLst/>
              <a:gdLst/>
              <a:ahLst/>
              <a:cxnLst/>
              <a:rect l="l" t="t" r="r" b="b"/>
              <a:pathLst>
                <a:path w="73960" h="32402" extrusionOk="0">
                  <a:moveTo>
                    <a:pt x="7960" y="1"/>
                  </a:moveTo>
                  <a:cubicBezTo>
                    <a:pt x="5284" y="10848"/>
                    <a:pt x="2607" y="21625"/>
                    <a:pt x="1" y="32402"/>
                  </a:cubicBezTo>
                  <a:lnTo>
                    <a:pt x="73960" y="32402"/>
                  </a:lnTo>
                  <a:lnTo>
                    <a:pt x="66071" y="1"/>
                  </a:lnTo>
                  <a:close/>
                </a:path>
              </a:pathLst>
            </a:custGeom>
            <a:noFill/>
            <a:ln w="28575" cap="flat" cmpd="sng">
              <a:solidFill>
                <a:srgbClr val="3F353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57"/>
            <p:cNvSpPr/>
            <p:nvPr/>
          </p:nvSpPr>
          <p:spPr>
            <a:xfrm>
              <a:off x="2638975" y="5325151"/>
              <a:ext cx="2269850" cy="154975"/>
            </a:xfrm>
            <a:custGeom>
              <a:avLst/>
              <a:gdLst/>
              <a:ahLst/>
              <a:cxnLst/>
              <a:rect l="l" t="t" r="r" b="b"/>
              <a:pathLst>
                <a:path w="90794" h="6199" extrusionOk="0">
                  <a:moveTo>
                    <a:pt x="3875" y="0"/>
                  </a:moveTo>
                  <a:cubicBezTo>
                    <a:pt x="1761" y="0"/>
                    <a:pt x="1" y="2043"/>
                    <a:pt x="1" y="4508"/>
                  </a:cubicBezTo>
                  <a:lnTo>
                    <a:pt x="1" y="6199"/>
                  </a:lnTo>
                  <a:lnTo>
                    <a:pt x="90794" y="6199"/>
                  </a:lnTo>
                  <a:lnTo>
                    <a:pt x="90794" y="4508"/>
                  </a:lnTo>
                  <a:cubicBezTo>
                    <a:pt x="90794" y="2043"/>
                    <a:pt x="89103" y="0"/>
                    <a:pt x="86990" y="0"/>
                  </a:cubicBezTo>
                  <a:close/>
                </a:path>
              </a:pathLst>
            </a:custGeom>
            <a:noFill/>
            <a:ln w="28575" cap="flat" cmpd="sng">
              <a:solidFill>
                <a:srgbClr val="3F353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57"/>
            <p:cNvSpPr/>
            <p:nvPr/>
          </p:nvSpPr>
          <p:spPr>
            <a:xfrm>
              <a:off x="649171" y="238145"/>
              <a:ext cx="6249525" cy="4250923"/>
            </a:xfrm>
            <a:custGeom>
              <a:avLst/>
              <a:gdLst/>
              <a:ahLst/>
              <a:cxnLst/>
              <a:rect l="l" t="t" r="r" b="b"/>
              <a:pathLst>
                <a:path w="249981" h="157427" extrusionOk="0">
                  <a:moveTo>
                    <a:pt x="6198" y="0"/>
                  </a:moveTo>
                  <a:cubicBezTo>
                    <a:pt x="2817" y="0"/>
                    <a:pt x="0" y="2817"/>
                    <a:pt x="0" y="6198"/>
                  </a:cubicBezTo>
                  <a:lnTo>
                    <a:pt x="0" y="157427"/>
                  </a:lnTo>
                  <a:lnTo>
                    <a:pt x="249980" y="157427"/>
                  </a:lnTo>
                  <a:lnTo>
                    <a:pt x="249980" y="6198"/>
                  </a:lnTo>
                  <a:cubicBezTo>
                    <a:pt x="249980" y="2817"/>
                    <a:pt x="247233" y="0"/>
                    <a:pt x="243782" y="0"/>
                  </a:cubicBezTo>
                  <a:close/>
                </a:path>
              </a:pathLst>
            </a:custGeom>
            <a:noFill/>
            <a:ln w="28575" cap="flat" cmpd="sng">
              <a:solidFill>
                <a:srgbClr val="3F353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57"/>
            <p:cNvSpPr/>
            <p:nvPr/>
          </p:nvSpPr>
          <p:spPr>
            <a:xfrm>
              <a:off x="904475" y="481125"/>
              <a:ext cx="5738850" cy="3435575"/>
            </a:xfrm>
            <a:custGeom>
              <a:avLst/>
              <a:gdLst/>
              <a:ahLst/>
              <a:cxnLst/>
              <a:rect l="l" t="t" r="r" b="b"/>
              <a:pathLst>
                <a:path w="229554" h="137423" extrusionOk="0">
                  <a:moveTo>
                    <a:pt x="0" y="0"/>
                  </a:moveTo>
                  <a:lnTo>
                    <a:pt x="0" y="137423"/>
                  </a:lnTo>
                  <a:lnTo>
                    <a:pt x="229554" y="137423"/>
                  </a:lnTo>
                  <a:lnTo>
                    <a:pt x="229554" y="0"/>
                  </a:lnTo>
                  <a:close/>
                </a:path>
              </a:pathLst>
            </a:custGeom>
            <a:solidFill>
              <a:srgbClr val="3F3533"/>
            </a:solidFill>
            <a:ln w="28575" cap="flat" cmpd="sng">
              <a:solidFill>
                <a:srgbClr val="3F353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19" name="Google Shape;519;p57"/>
          <p:cNvPicPr preferRelativeResize="0"/>
          <p:nvPr/>
        </p:nvPicPr>
        <p:blipFill>
          <a:blip r:embed="rId6">
            <a:alphaModFix/>
          </a:blip>
          <a:stretch>
            <a:fillRect/>
          </a:stretch>
        </p:blipFill>
        <p:spPr>
          <a:xfrm>
            <a:off x="5072808" y="1198863"/>
            <a:ext cx="3897582" cy="2206840"/>
          </a:xfrm>
          <a:prstGeom prst="rect">
            <a:avLst/>
          </a:prstGeom>
          <a:noFill/>
          <a:ln>
            <a:noFill/>
          </a:ln>
          <a:effectLst>
            <a:outerShdw blurRad="57150" dist="19050" dir="5400000" algn="bl" rotWithShape="0">
              <a:srgbClr val="000000">
                <a:alpha val="50000"/>
              </a:srgbClr>
            </a:outerShdw>
          </a:effectLst>
        </p:spPr>
      </p:pic>
      <p:sp>
        <p:nvSpPr>
          <p:cNvPr id="520" name="Google Shape;520;p57"/>
          <p:cNvSpPr txBox="1"/>
          <p:nvPr/>
        </p:nvSpPr>
        <p:spPr>
          <a:xfrm>
            <a:off x="5072800" y="3656250"/>
            <a:ext cx="1173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Data Viewer</a:t>
            </a:r>
            <a:endParaRPr/>
          </a:p>
        </p:txBody>
      </p:sp>
      <p:sp>
        <p:nvSpPr>
          <p:cNvPr id="521" name="Google Shape;521;p57"/>
          <p:cNvSpPr txBox="1"/>
          <p:nvPr/>
        </p:nvSpPr>
        <p:spPr>
          <a:xfrm>
            <a:off x="7112225" y="3613425"/>
            <a:ext cx="2106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THREDDS Data Access</a:t>
            </a:r>
            <a:endParaRPr/>
          </a:p>
        </p:txBody>
      </p:sp>
      <p:pic>
        <p:nvPicPr>
          <p:cNvPr id="522" name="Google Shape;522;p57" descr="Profile photo for Victor Alejandro Alvarez"/>
          <p:cNvPicPr preferRelativeResize="0"/>
          <p:nvPr/>
        </p:nvPicPr>
        <p:blipFill rotWithShape="1">
          <a:blip r:embed="rId7">
            <a:alphaModFix/>
          </a:blip>
          <a:srcRect/>
          <a:stretch/>
        </p:blipFill>
        <p:spPr>
          <a:xfrm>
            <a:off x="7641700" y="205850"/>
            <a:ext cx="632150" cy="632150"/>
          </a:xfrm>
          <a:prstGeom prst="rect">
            <a:avLst/>
          </a:prstGeom>
          <a:noFill/>
          <a:ln>
            <a:noFill/>
          </a:ln>
        </p:spPr>
      </p:pic>
      <p:sp>
        <p:nvSpPr>
          <p:cNvPr id="523" name="Google Shape;523;p57"/>
          <p:cNvSpPr txBox="1"/>
          <p:nvPr/>
        </p:nvSpPr>
        <p:spPr>
          <a:xfrm>
            <a:off x="5542925" y="308000"/>
            <a:ext cx="2140200" cy="585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 sz="1600" b="1" i="1">
                <a:solidFill>
                  <a:srgbClr val="38761D"/>
                </a:solidFill>
                <a:latin typeface="Courier New"/>
                <a:ea typeface="Courier New"/>
                <a:cs typeface="Courier New"/>
                <a:sym typeface="Courier New"/>
              </a:rPr>
              <a:t>Created by OU UG    Victor Alvarez</a:t>
            </a:r>
            <a:endParaRPr sz="1200" b="1" i="1">
              <a:solidFill>
                <a:srgbClr val="38761D"/>
              </a:solidFill>
              <a:latin typeface="Courier New"/>
              <a:ea typeface="Courier New"/>
              <a:cs typeface="Courier New"/>
              <a:sym typeface="Courier New"/>
            </a:endParaRPr>
          </a:p>
        </p:txBody>
      </p:sp>
      <p:pic>
        <p:nvPicPr>
          <p:cNvPr id="524" name="Google Shape;524;p57"/>
          <p:cNvPicPr preferRelativeResize="0"/>
          <p:nvPr/>
        </p:nvPicPr>
        <p:blipFill>
          <a:blip r:embed="rId8">
            <a:alphaModFix/>
          </a:blip>
          <a:stretch>
            <a:fillRect/>
          </a:stretch>
        </p:blipFill>
        <p:spPr>
          <a:xfrm>
            <a:off x="3898875" y="3376275"/>
            <a:ext cx="1104751" cy="1472976"/>
          </a:xfrm>
          <a:prstGeom prst="rect">
            <a:avLst/>
          </a:prstGeom>
          <a:noFill/>
          <a:ln>
            <a:noFill/>
          </a:ln>
        </p:spPr>
      </p:pic>
      <p:sp>
        <p:nvSpPr>
          <p:cNvPr id="525" name="Google Shape;525;p57"/>
          <p:cNvSpPr txBox="1"/>
          <p:nvPr/>
        </p:nvSpPr>
        <p:spPr>
          <a:xfrm>
            <a:off x="798375" y="3613425"/>
            <a:ext cx="3374400" cy="32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i="1">
                <a:solidFill>
                  <a:srgbClr val="674EA7"/>
                </a:solidFill>
              </a:rPr>
              <a:t>Get started using our data with tools at </a:t>
            </a:r>
            <a:r>
              <a:rPr lang="en" sz="1500" b="1" i="1">
                <a:solidFill>
                  <a:srgbClr val="674EA7"/>
                </a:solidFill>
              </a:rPr>
              <a:t>bliss.science/resources/code</a:t>
            </a:r>
            <a:endParaRPr sz="1500" b="1" i="1">
              <a:solidFill>
                <a:srgbClr val="674EA7"/>
              </a:solidFill>
            </a:endParaRPr>
          </a:p>
        </p:txBody>
      </p:sp>
      <p:pic>
        <p:nvPicPr>
          <p:cNvPr id="526" name="Google Shape;526;p57"/>
          <p:cNvPicPr preferRelativeResize="0"/>
          <p:nvPr/>
        </p:nvPicPr>
        <p:blipFill>
          <a:blip r:embed="rId9">
            <a:alphaModFix/>
          </a:blip>
          <a:stretch>
            <a:fillRect/>
          </a:stretch>
        </p:blipFill>
        <p:spPr>
          <a:xfrm>
            <a:off x="439450" y="4116366"/>
            <a:ext cx="632151" cy="62775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58"/>
          <p:cNvSpPr/>
          <p:nvPr/>
        </p:nvSpPr>
        <p:spPr>
          <a:xfrm>
            <a:off x="699297" y="2825376"/>
            <a:ext cx="1598600" cy="333607"/>
          </a:xfrm>
          <a:custGeom>
            <a:avLst/>
            <a:gdLst/>
            <a:ahLst/>
            <a:cxnLst/>
            <a:rect l="l" t="t" r="r" b="b"/>
            <a:pathLst>
              <a:path w="3197199" h="667214" extrusionOk="0">
                <a:moveTo>
                  <a:pt x="0" y="0"/>
                </a:moveTo>
                <a:lnTo>
                  <a:pt x="3197199" y="0"/>
                </a:lnTo>
                <a:lnTo>
                  <a:pt x="3197199" y="667214"/>
                </a:lnTo>
                <a:lnTo>
                  <a:pt x="0" y="667214"/>
                </a:lnTo>
                <a:lnTo>
                  <a:pt x="0" y="0"/>
                </a:lnTo>
                <a:close/>
              </a:path>
            </a:pathLst>
          </a:custGeom>
          <a:blipFill rotWithShape="1">
            <a:blip r:embed="rId3">
              <a:alphaModFix/>
            </a:blip>
            <a:stretch>
              <a:fillRect/>
            </a:stretch>
          </a:blipFill>
          <a:ln>
            <a:noFill/>
          </a:ln>
        </p:spPr>
        <p:txBody>
          <a:bodyPr/>
          <a:lstStyle/>
          <a:p>
            <a:endParaRPr lang="en-US"/>
          </a:p>
        </p:txBody>
      </p:sp>
      <p:grpSp>
        <p:nvGrpSpPr>
          <p:cNvPr id="532" name="Google Shape;532;p58"/>
          <p:cNvGrpSpPr/>
          <p:nvPr/>
        </p:nvGrpSpPr>
        <p:grpSpPr>
          <a:xfrm>
            <a:off x="2405654" y="2825376"/>
            <a:ext cx="332166" cy="333654"/>
            <a:chOff x="1813" y="0"/>
            <a:chExt cx="809173" cy="812800"/>
          </a:xfrm>
        </p:grpSpPr>
        <p:sp>
          <p:nvSpPr>
            <p:cNvPr id="533" name="Google Shape;533;p5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3087"/>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34" name="Google Shape;534;p58"/>
            <p:cNvSpPr txBox="1"/>
            <p:nvPr/>
          </p:nvSpPr>
          <p:spPr>
            <a:xfrm>
              <a:off x="76200" y="19050"/>
              <a:ext cx="660300" cy="717600"/>
            </a:xfrm>
            <a:prstGeom prst="rect">
              <a:avLst/>
            </a:prstGeom>
            <a:noFill/>
            <a:ln>
              <a:noFill/>
            </a:ln>
          </p:spPr>
          <p:txBody>
            <a:bodyPr spcFirstLastPara="1" wrap="square" lIns="25400" tIns="25400" rIns="25400" bIns="25400" anchor="ctr" anchorCtr="0">
              <a:noAutofit/>
            </a:bodyPr>
            <a:lstStyle/>
            <a:p>
              <a:pPr marL="0" marR="0" lvl="0" indent="0" algn="ctr" rtl="0">
                <a:lnSpc>
                  <a:spcPct val="139611"/>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535" name="Google Shape;535;p58"/>
          <p:cNvSpPr/>
          <p:nvPr/>
        </p:nvSpPr>
        <p:spPr>
          <a:xfrm flipH="1">
            <a:off x="2845603" y="2825376"/>
            <a:ext cx="1598600" cy="333607"/>
          </a:xfrm>
          <a:custGeom>
            <a:avLst/>
            <a:gdLst/>
            <a:ahLst/>
            <a:cxnLst/>
            <a:rect l="l" t="t" r="r" b="b"/>
            <a:pathLst>
              <a:path w="3197199" h="667214" extrusionOk="0">
                <a:moveTo>
                  <a:pt x="3197199" y="0"/>
                </a:moveTo>
                <a:lnTo>
                  <a:pt x="0" y="0"/>
                </a:lnTo>
                <a:lnTo>
                  <a:pt x="0" y="667214"/>
                </a:lnTo>
                <a:lnTo>
                  <a:pt x="3197199" y="667214"/>
                </a:lnTo>
                <a:lnTo>
                  <a:pt x="3197199" y="0"/>
                </a:lnTo>
                <a:close/>
              </a:path>
            </a:pathLst>
          </a:custGeom>
          <a:blipFill rotWithShape="1">
            <a:blip r:embed="rId3">
              <a:alphaModFix/>
            </a:blip>
            <a:stretch>
              <a:fillRect/>
            </a:stretch>
          </a:blipFill>
          <a:ln>
            <a:noFill/>
          </a:ln>
        </p:spPr>
        <p:txBody>
          <a:bodyPr/>
          <a:lstStyle/>
          <a:p>
            <a:endParaRPr lang="en-US"/>
          </a:p>
        </p:txBody>
      </p:sp>
      <p:sp>
        <p:nvSpPr>
          <p:cNvPr id="536" name="Google Shape;536;p58"/>
          <p:cNvSpPr/>
          <p:nvPr/>
        </p:nvSpPr>
        <p:spPr>
          <a:xfrm>
            <a:off x="699297" y="3439970"/>
            <a:ext cx="1598600" cy="333607"/>
          </a:xfrm>
          <a:custGeom>
            <a:avLst/>
            <a:gdLst/>
            <a:ahLst/>
            <a:cxnLst/>
            <a:rect l="l" t="t" r="r" b="b"/>
            <a:pathLst>
              <a:path w="3197199" h="667214" extrusionOk="0">
                <a:moveTo>
                  <a:pt x="0" y="0"/>
                </a:moveTo>
                <a:lnTo>
                  <a:pt x="3197199" y="0"/>
                </a:lnTo>
                <a:lnTo>
                  <a:pt x="3197199" y="667213"/>
                </a:lnTo>
                <a:lnTo>
                  <a:pt x="0" y="667213"/>
                </a:lnTo>
                <a:lnTo>
                  <a:pt x="0" y="0"/>
                </a:lnTo>
                <a:close/>
              </a:path>
            </a:pathLst>
          </a:custGeom>
          <a:blipFill rotWithShape="1">
            <a:blip r:embed="rId3">
              <a:alphaModFix/>
            </a:blip>
            <a:stretch>
              <a:fillRect/>
            </a:stretch>
          </a:blipFill>
          <a:ln>
            <a:noFill/>
          </a:ln>
        </p:spPr>
        <p:txBody>
          <a:bodyPr/>
          <a:lstStyle/>
          <a:p>
            <a:endParaRPr lang="en-US"/>
          </a:p>
        </p:txBody>
      </p:sp>
      <p:grpSp>
        <p:nvGrpSpPr>
          <p:cNvPr id="537" name="Google Shape;537;p58"/>
          <p:cNvGrpSpPr/>
          <p:nvPr/>
        </p:nvGrpSpPr>
        <p:grpSpPr>
          <a:xfrm>
            <a:off x="2405654" y="3439970"/>
            <a:ext cx="332166" cy="333654"/>
            <a:chOff x="1813" y="0"/>
            <a:chExt cx="809173" cy="812800"/>
          </a:xfrm>
        </p:grpSpPr>
        <p:sp>
          <p:nvSpPr>
            <p:cNvPr id="538" name="Google Shape;538;p5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3087"/>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39" name="Google Shape;539;p58"/>
            <p:cNvSpPr txBox="1"/>
            <p:nvPr/>
          </p:nvSpPr>
          <p:spPr>
            <a:xfrm>
              <a:off x="76200" y="19050"/>
              <a:ext cx="660300" cy="717600"/>
            </a:xfrm>
            <a:prstGeom prst="rect">
              <a:avLst/>
            </a:prstGeom>
            <a:noFill/>
            <a:ln>
              <a:noFill/>
            </a:ln>
          </p:spPr>
          <p:txBody>
            <a:bodyPr spcFirstLastPara="1" wrap="square" lIns="25400" tIns="25400" rIns="25400" bIns="25400" anchor="ctr" anchorCtr="0">
              <a:noAutofit/>
            </a:bodyPr>
            <a:lstStyle/>
            <a:p>
              <a:pPr marL="0" marR="0" lvl="0" indent="0" algn="ctr" rtl="0">
                <a:lnSpc>
                  <a:spcPct val="139611"/>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540" name="Google Shape;540;p58"/>
          <p:cNvSpPr/>
          <p:nvPr/>
        </p:nvSpPr>
        <p:spPr>
          <a:xfrm flipH="1">
            <a:off x="2845603" y="3439970"/>
            <a:ext cx="1598600" cy="333607"/>
          </a:xfrm>
          <a:custGeom>
            <a:avLst/>
            <a:gdLst/>
            <a:ahLst/>
            <a:cxnLst/>
            <a:rect l="l" t="t" r="r" b="b"/>
            <a:pathLst>
              <a:path w="3197199" h="667214" extrusionOk="0">
                <a:moveTo>
                  <a:pt x="3197199" y="0"/>
                </a:moveTo>
                <a:lnTo>
                  <a:pt x="0" y="0"/>
                </a:lnTo>
                <a:lnTo>
                  <a:pt x="0" y="667213"/>
                </a:lnTo>
                <a:lnTo>
                  <a:pt x="3197199" y="667213"/>
                </a:lnTo>
                <a:lnTo>
                  <a:pt x="3197199" y="0"/>
                </a:lnTo>
                <a:close/>
              </a:path>
            </a:pathLst>
          </a:custGeom>
          <a:blipFill rotWithShape="1">
            <a:blip r:embed="rId3">
              <a:alphaModFix/>
            </a:blip>
            <a:stretch>
              <a:fillRect/>
            </a:stretch>
          </a:blipFill>
          <a:ln>
            <a:noFill/>
          </a:ln>
        </p:spPr>
        <p:txBody>
          <a:bodyPr/>
          <a:lstStyle/>
          <a:p>
            <a:endParaRPr lang="en-US"/>
          </a:p>
        </p:txBody>
      </p:sp>
      <p:sp>
        <p:nvSpPr>
          <p:cNvPr id="541" name="Google Shape;541;p58"/>
          <p:cNvSpPr/>
          <p:nvPr/>
        </p:nvSpPr>
        <p:spPr>
          <a:xfrm>
            <a:off x="699297" y="4054564"/>
            <a:ext cx="1598600" cy="333607"/>
          </a:xfrm>
          <a:custGeom>
            <a:avLst/>
            <a:gdLst/>
            <a:ahLst/>
            <a:cxnLst/>
            <a:rect l="l" t="t" r="r" b="b"/>
            <a:pathLst>
              <a:path w="3197199" h="667214" extrusionOk="0">
                <a:moveTo>
                  <a:pt x="0" y="0"/>
                </a:moveTo>
                <a:lnTo>
                  <a:pt x="3197199" y="0"/>
                </a:lnTo>
                <a:lnTo>
                  <a:pt x="3197199" y="667214"/>
                </a:lnTo>
                <a:lnTo>
                  <a:pt x="0" y="667214"/>
                </a:lnTo>
                <a:lnTo>
                  <a:pt x="0" y="0"/>
                </a:lnTo>
                <a:close/>
              </a:path>
            </a:pathLst>
          </a:custGeom>
          <a:blipFill rotWithShape="1">
            <a:blip r:embed="rId3">
              <a:alphaModFix/>
            </a:blip>
            <a:stretch>
              <a:fillRect/>
            </a:stretch>
          </a:blipFill>
          <a:ln>
            <a:noFill/>
          </a:ln>
        </p:spPr>
        <p:txBody>
          <a:bodyPr/>
          <a:lstStyle/>
          <a:p>
            <a:endParaRPr lang="en-US"/>
          </a:p>
        </p:txBody>
      </p:sp>
      <p:grpSp>
        <p:nvGrpSpPr>
          <p:cNvPr id="542" name="Google Shape;542;p58"/>
          <p:cNvGrpSpPr/>
          <p:nvPr/>
        </p:nvGrpSpPr>
        <p:grpSpPr>
          <a:xfrm>
            <a:off x="2405654" y="4054564"/>
            <a:ext cx="332166" cy="333654"/>
            <a:chOff x="1813" y="0"/>
            <a:chExt cx="809173" cy="812800"/>
          </a:xfrm>
        </p:grpSpPr>
        <p:sp>
          <p:nvSpPr>
            <p:cNvPr id="543" name="Google Shape;543;p5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3087"/>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44" name="Google Shape;544;p58"/>
            <p:cNvSpPr txBox="1"/>
            <p:nvPr/>
          </p:nvSpPr>
          <p:spPr>
            <a:xfrm>
              <a:off x="76200" y="19050"/>
              <a:ext cx="660300" cy="717600"/>
            </a:xfrm>
            <a:prstGeom prst="rect">
              <a:avLst/>
            </a:prstGeom>
            <a:noFill/>
            <a:ln>
              <a:noFill/>
            </a:ln>
          </p:spPr>
          <p:txBody>
            <a:bodyPr spcFirstLastPara="1" wrap="square" lIns="25400" tIns="25400" rIns="25400" bIns="25400" anchor="ctr" anchorCtr="0">
              <a:noAutofit/>
            </a:bodyPr>
            <a:lstStyle/>
            <a:p>
              <a:pPr marL="0" marR="0" lvl="0" indent="0" algn="ctr" rtl="0">
                <a:lnSpc>
                  <a:spcPct val="139611"/>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545" name="Google Shape;545;p58"/>
          <p:cNvSpPr/>
          <p:nvPr/>
        </p:nvSpPr>
        <p:spPr>
          <a:xfrm flipH="1">
            <a:off x="2845603" y="4054564"/>
            <a:ext cx="1598600" cy="333607"/>
          </a:xfrm>
          <a:custGeom>
            <a:avLst/>
            <a:gdLst/>
            <a:ahLst/>
            <a:cxnLst/>
            <a:rect l="l" t="t" r="r" b="b"/>
            <a:pathLst>
              <a:path w="3197199" h="667214" extrusionOk="0">
                <a:moveTo>
                  <a:pt x="3197199" y="0"/>
                </a:moveTo>
                <a:lnTo>
                  <a:pt x="0" y="0"/>
                </a:lnTo>
                <a:lnTo>
                  <a:pt x="0" y="667214"/>
                </a:lnTo>
                <a:lnTo>
                  <a:pt x="3197199" y="667214"/>
                </a:lnTo>
                <a:lnTo>
                  <a:pt x="3197199" y="0"/>
                </a:lnTo>
                <a:close/>
              </a:path>
            </a:pathLst>
          </a:custGeom>
          <a:blipFill rotWithShape="1">
            <a:blip r:embed="rId3">
              <a:alphaModFix/>
            </a:blip>
            <a:stretch>
              <a:fillRect/>
            </a:stretch>
          </a:blipFill>
          <a:ln>
            <a:noFill/>
          </a:ln>
        </p:spPr>
        <p:txBody>
          <a:bodyPr/>
          <a:lstStyle/>
          <a:p>
            <a:endParaRPr lang="en-US"/>
          </a:p>
        </p:txBody>
      </p:sp>
      <p:cxnSp>
        <p:nvCxnSpPr>
          <p:cNvPr id="546" name="Google Shape;546;p58"/>
          <p:cNvCxnSpPr/>
          <p:nvPr/>
        </p:nvCxnSpPr>
        <p:spPr>
          <a:xfrm>
            <a:off x="699297" y="1526554"/>
            <a:ext cx="3744900" cy="0"/>
          </a:xfrm>
          <a:prstGeom prst="straightConnector1">
            <a:avLst/>
          </a:prstGeom>
          <a:noFill/>
          <a:ln w="66675" cap="rnd" cmpd="sng">
            <a:solidFill>
              <a:srgbClr val="841617"/>
            </a:solidFill>
            <a:prstDash val="solid"/>
            <a:round/>
            <a:headEnd type="none" w="sm" len="sm"/>
            <a:tailEnd type="none" w="sm" len="sm"/>
          </a:ln>
        </p:spPr>
      </p:cxnSp>
      <p:grpSp>
        <p:nvGrpSpPr>
          <p:cNvPr id="547" name="Google Shape;547;p58"/>
          <p:cNvGrpSpPr/>
          <p:nvPr/>
        </p:nvGrpSpPr>
        <p:grpSpPr>
          <a:xfrm>
            <a:off x="2507759" y="1471801"/>
            <a:ext cx="128011" cy="128585"/>
            <a:chOff x="1813" y="0"/>
            <a:chExt cx="809173" cy="812800"/>
          </a:xfrm>
        </p:grpSpPr>
        <p:sp>
          <p:nvSpPr>
            <p:cNvPr id="548" name="Google Shape;548;p5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3087"/>
            </a:solidFill>
            <a:ln w="38100" cap="flat" cmpd="sng">
              <a:solidFill>
                <a:srgbClr val="FFFFFF"/>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49" name="Google Shape;549;p58"/>
            <p:cNvSpPr txBox="1"/>
            <p:nvPr/>
          </p:nvSpPr>
          <p:spPr>
            <a:xfrm>
              <a:off x="76200" y="19050"/>
              <a:ext cx="660300" cy="717600"/>
            </a:xfrm>
            <a:prstGeom prst="rect">
              <a:avLst/>
            </a:prstGeom>
            <a:noFill/>
            <a:ln>
              <a:noFill/>
            </a:ln>
          </p:spPr>
          <p:txBody>
            <a:bodyPr spcFirstLastPara="1" wrap="square" lIns="25400" tIns="25400" rIns="25400" bIns="25400" anchor="ctr" anchorCtr="0">
              <a:noAutofit/>
            </a:bodyPr>
            <a:lstStyle/>
            <a:p>
              <a:pPr marL="0" marR="0" lvl="0" indent="0" algn="ctr" rtl="0">
                <a:lnSpc>
                  <a:spcPct val="139611"/>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550" name="Google Shape;550;p58"/>
          <p:cNvSpPr txBox="1"/>
          <p:nvPr/>
        </p:nvSpPr>
        <p:spPr>
          <a:xfrm>
            <a:off x="1371358" y="4540571"/>
            <a:ext cx="3149100" cy="123000"/>
          </a:xfrm>
          <a:prstGeom prst="rect">
            <a:avLst/>
          </a:prstGeom>
          <a:noFill/>
          <a:ln>
            <a:noFill/>
          </a:ln>
        </p:spPr>
        <p:txBody>
          <a:bodyPr spcFirstLastPara="1" wrap="square" lIns="0" tIns="0" rIns="0" bIns="0" anchor="t" anchorCtr="0">
            <a:spAutoFit/>
          </a:bodyPr>
          <a:lstStyle/>
          <a:p>
            <a:pPr marL="0" marR="0" lvl="0" indent="0" algn="l" rtl="0">
              <a:lnSpc>
                <a:spcPct val="140136"/>
              </a:lnSpc>
              <a:spcBef>
                <a:spcPts val="0"/>
              </a:spcBef>
              <a:spcAft>
                <a:spcPts val="0"/>
              </a:spcAft>
              <a:buNone/>
            </a:pPr>
            <a:r>
              <a:rPr lang="en" sz="800" b="0" i="0" u="sng" strike="noStrike" cap="none">
                <a:solidFill>
                  <a:srgbClr val="841617"/>
                </a:solidFill>
                <a:latin typeface="Poppins Medium"/>
                <a:ea typeface="Poppins Medium"/>
                <a:cs typeface="Poppins Medium"/>
                <a:sym typeface="Poppins Medium"/>
                <a:hlinkClick r:id="rId4">
                  <a:extLst>
                    <a:ext uri="{A12FA001-AC4F-418D-AE19-62706E023703}">
                      <ahyp:hlinkClr xmlns:ahyp="http://schemas.microsoft.com/office/drawing/2018/hyperlinkcolor" val="tx"/>
                    </a:ext>
                  </a:extLst>
                </a:hlinkClick>
              </a:rPr>
              <a:t> bliss.scienc</a:t>
            </a:r>
            <a:r>
              <a:rPr lang="en" sz="800" b="0" i="0" u="sng" strike="noStrike" cap="none">
                <a:solidFill>
                  <a:srgbClr val="841617"/>
                </a:solidFill>
                <a:latin typeface="Poppins Medium"/>
                <a:ea typeface="Poppins Medium"/>
                <a:cs typeface="Poppins Medium"/>
                <a:sym typeface="Poppins Medium"/>
                <a:hlinkClick r:id="rId4">
                  <a:extLst>
                    <a:ext uri="{A12FA001-AC4F-418D-AE19-62706E023703}">
                      <ahyp:hlinkClr xmlns:ahyp="http://schemas.microsoft.com/office/drawing/2018/hyperlinkcolor" val="tx"/>
                    </a:ext>
                  </a:extLst>
                </a:hlinkClick>
              </a:rPr>
              <a:t>e</a:t>
            </a:r>
            <a:r>
              <a:rPr lang="en" sz="800" b="0" i="0" u="sng" strike="noStrike" cap="none">
                <a:solidFill>
                  <a:srgbClr val="841617"/>
                </a:solidFill>
                <a:latin typeface="Poppins Medium"/>
                <a:ea typeface="Poppins Medium"/>
                <a:cs typeface="Poppins Medium"/>
                <a:sym typeface="Poppins Medium"/>
                <a:hlinkClick r:id="rId4">
                  <a:extLst>
                    <a:ext uri="{A12FA001-AC4F-418D-AE19-62706E023703}">
                      <ahyp:hlinkClr xmlns:ahyp="http://schemas.microsoft.com/office/drawing/2018/hyperlinkcolor" val="tx"/>
                    </a:ext>
                  </a:extLst>
                </a:hlinkClick>
              </a:rPr>
              <a:t>/resources/sensing/coptersonde</a:t>
            </a:r>
            <a:endParaRPr sz="700">
              <a:solidFill>
                <a:srgbClr val="841617"/>
              </a:solidFill>
            </a:endParaRPr>
          </a:p>
        </p:txBody>
      </p:sp>
      <p:sp>
        <p:nvSpPr>
          <p:cNvPr id="551" name="Google Shape;551;p58"/>
          <p:cNvSpPr/>
          <p:nvPr/>
        </p:nvSpPr>
        <p:spPr>
          <a:xfrm rot="1225340">
            <a:off x="1862072" y="78228"/>
            <a:ext cx="1799025" cy="1234113"/>
          </a:xfrm>
          <a:custGeom>
            <a:avLst/>
            <a:gdLst/>
            <a:ahLst/>
            <a:cxnLst/>
            <a:rect l="l" t="t" r="r" b="b"/>
            <a:pathLst>
              <a:path w="3587125" h="2460733" extrusionOk="0">
                <a:moveTo>
                  <a:pt x="0" y="0"/>
                </a:moveTo>
                <a:lnTo>
                  <a:pt x="3587125" y="0"/>
                </a:lnTo>
                <a:lnTo>
                  <a:pt x="3587125" y="2460734"/>
                </a:lnTo>
                <a:lnTo>
                  <a:pt x="0" y="2460734"/>
                </a:lnTo>
                <a:lnTo>
                  <a:pt x="0" y="0"/>
                </a:lnTo>
                <a:close/>
              </a:path>
            </a:pathLst>
          </a:custGeom>
          <a:blipFill rotWithShape="1">
            <a:blip r:embed="rId5">
              <a:alphaModFix/>
            </a:blip>
            <a:stretch>
              <a:fillRect/>
            </a:stretch>
          </a:blipFill>
          <a:ln>
            <a:noFill/>
          </a:ln>
        </p:spPr>
        <p:txBody>
          <a:bodyPr/>
          <a:lstStyle/>
          <a:p>
            <a:endParaRPr lang="en-US"/>
          </a:p>
        </p:txBody>
      </p:sp>
      <p:sp>
        <p:nvSpPr>
          <p:cNvPr id="552" name="Google Shape;552;p58"/>
          <p:cNvSpPr/>
          <p:nvPr/>
        </p:nvSpPr>
        <p:spPr>
          <a:xfrm>
            <a:off x="623863" y="909090"/>
            <a:ext cx="598125" cy="600795"/>
          </a:xfrm>
          <a:custGeom>
            <a:avLst/>
            <a:gdLst/>
            <a:ahLst/>
            <a:cxnLst/>
            <a:rect l="l" t="t" r="r" b="b"/>
            <a:pathLst>
              <a:path w="1196249" h="1201589" extrusionOk="0">
                <a:moveTo>
                  <a:pt x="0" y="0"/>
                </a:moveTo>
                <a:lnTo>
                  <a:pt x="1196249" y="0"/>
                </a:lnTo>
                <a:lnTo>
                  <a:pt x="1196249" y="1201589"/>
                </a:lnTo>
                <a:lnTo>
                  <a:pt x="0" y="1201589"/>
                </a:lnTo>
                <a:lnTo>
                  <a:pt x="0" y="0"/>
                </a:lnTo>
                <a:close/>
              </a:path>
            </a:pathLst>
          </a:custGeom>
          <a:blipFill rotWithShape="1">
            <a:blip r:embed="rId6">
              <a:alphaModFix/>
            </a:blip>
            <a:stretch>
              <a:fillRect/>
            </a:stretch>
          </a:blipFill>
          <a:ln>
            <a:noFill/>
          </a:ln>
        </p:spPr>
        <p:txBody>
          <a:bodyPr/>
          <a:lstStyle/>
          <a:p>
            <a:endParaRPr lang="en-US"/>
          </a:p>
        </p:txBody>
      </p:sp>
      <p:sp>
        <p:nvSpPr>
          <p:cNvPr id="553" name="Google Shape;553;p58"/>
          <p:cNvSpPr/>
          <p:nvPr/>
        </p:nvSpPr>
        <p:spPr>
          <a:xfrm>
            <a:off x="3931576" y="924325"/>
            <a:ext cx="570325" cy="570325"/>
          </a:xfrm>
          <a:custGeom>
            <a:avLst/>
            <a:gdLst/>
            <a:ahLst/>
            <a:cxnLst/>
            <a:rect l="l" t="t" r="r" b="b"/>
            <a:pathLst>
              <a:path w="1140650" h="1140650" extrusionOk="0">
                <a:moveTo>
                  <a:pt x="0" y="0"/>
                </a:moveTo>
                <a:lnTo>
                  <a:pt x="1140650" y="0"/>
                </a:lnTo>
                <a:lnTo>
                  <a:pt x="1140650" y="1140650"/>
                </a:lnTo>
                <a:lnTo>
                  <a:pt x="0" y="1140650"/>
                </a:lnTo>
                <a:lnTo>
                  <a:pt x="0" y="0"/>
                </a:lnTo>
                <a:close/>
              </a:path>
            </a:pathLst>
          </a:custGeom>
          <a:blipFill rotWithShape="1">
            <a:blip r:embed="rId7">
              <a:alphaModFix/>
            </a:blip>
            <a:stretch>
              <a:fillRect/>
            </a:stretch>
          </a:blipFill>
          <a:ln>
            <a:noFill/>
          </a:ln>
        </p:spPr>
        <p:txBody>
          <a:bodyPr/>
          <a:lstStyle/>
          <a:p>
            <a:endParaRPr lang="en-US"/>
          </a:p>
        </p:txBody>
      </p:sp>
      <p:grpSp>
        <p:nvGrpSpPr>
          <p:cNvPr id="554" name="Google Shape;554;p58"/>
          <p:cNvGrpSpPr/>
          <p:nvPr/>
        </p:nvGrpSpPr>
        <p:grpSpPr>
          <a:xfrm>
            <a:off x="5511767" y="2523264"/>
            <a:ext cx="2887423" cy="2167070"/>
            <a:chOff x="0" y="0"/>
            <a:chExt cx="8909050" cy="6686423"/>
          </a:xfrm>
        </p:grpSpPr>
        <p:sp>
          <p:nvSpPr>
            <p:cNvPr id="555" name="Google Shape;555;p58"/>
            <p:cNvSpPr/>
            <p:nvPr/>
          </p:nvSpPr>
          <p:spPr>
            <a:xfrm>
              <a:off x="9525" y="9525"/>
              <a:ext cx="8890000" cy="6667373"/>
            </a:xfrm>
            <a:custGeom>
              <a:avLst/>
              <a:gdLst/>
              <a:ahLst/>
              <a:cxnLst/>
              <a:rect l="l" t="t" r="r" b="b"/>
              <a:pathLst>
                <a:path w="8890000" h="6667373" extrusionOk="0">
                  <a:moveTo>
                    <a:pt x="0" y="0"/>
                  </a:moveTo>
                  <a:lnTo>
                    <a:pt x="8890000" y="0"/>
                  </a:lnTo>
                  <a:lnTo>
                    <a:pt x="8890000" y="6667373"/>
                  </a:lnTo>
                  <a:lnTo>
                    <a:pt x="0" y="6667373"/>
                  </a:lnTo>
                  <a:close/>
                </a:path>
              </a:pathLst>
            </a:custGeom>
            <a:solidFill>
              <a:srgbClr val="003087"/>
            </a:solidFill>
            <a:ln>
              <a:noFill/>
            </a:ln>
          </p:spPr>
          <p:txBody>
            <a:bodyPr/>
            <a:lstStyle/>
            <a:p>
              <a:endParaRPr lang="en-US"/>
            </a:p>
          </p:txBody>
        </p:sp>
        <p:sp>
          <p:nvSpPr>
            <p:cNvPr id="556" name="Google Shape;556;p58"/>
            <p:cNvSpPr/>
            <p:nvPr/>
          </p:nvSpPr>
          <p:spPr>
            <a:xfrm>
              <a:off x="182372" y="372872"/>
              <a:ext cx="8544306" cy="5940679"/>
            </a:xfrm>
            <a:custGeom>
              <a:avLst/>
              <a:gdLst/>
              <a:ahLst/>
              <a:cxnLst/>
              <a:rect l="l" t="t" r="r" b="b"/>
              <a:pathLst>
                <a:path w="8544306" h="5940679" extrusionOk="0">
                  <a:moveTo>
                    <a:pt x="0" y="0"/>
                  </a:moveTo>
                  <a:lnTo>
                    <a:pt x="8544306" y="0"/>
                  </a:lnTo>
                  <a:lnTo>
                    <a:pt x="8544306" y="5940679"/>
                  </a:lnTo>
                  <a:lnTo>
                    <a:pt x="0" y="5940679"/>
                  </a:lnTo>
                  <a:close/>
                </a:path>
              </a:pathLst>
            </a:custGeom>
            <a:blipFill rotWithShape="1">
              <a:blip r:embed="rId8">
                <a:alphaModFix/>
              </a:blip>
              <a:stretch>
                <a:fillRect l="-2138" r="-2149"/>
              </a:stretch>
            </a:blipFill>
            <a:ln>
              <a:noFill/>
            </a:ln>
          </p:spPr>
          <p:txBody>
            <a:bodyPr/>
            <a:lstStyle/>
            <a:p>
              <a:endParaRPr lang="en-US"/>
            </a:p>
          </p:txBody>
        </p:sp>
        <p:sp>
          <p:nvSpPr>
            <p:cNvPr id="557" name="Google Shape;557;p58"/>
            <p:cNvSpPr/>
            <p:nvPr/>
          </p:nvSpPr>
          <p:spPr>
            <a:xfrm>
              <a:off x="0" y="0"/>
              <a:ext cx="8909050" cy="6686423"/>
            </a:xfrm>
            <a:custGeom>
              <a:avLst/>
              <a:gdLst/>
              <a:ahLst/>
              <a:cxnLst/>
              <a:rect l="l" t="t" r="r" b="b"/>
              <a:pathLst>
                <a:path w="8909050" h="6686423" extrusionOk="0">
                  <a:moveTo>
                    <a:pt x="8909050" y="6686423"/>
                  </a:moveTo>
                  <a:lnTo>
                    <a:pt x="0" y="6686423"/>
                  </a:lnTo>
                  <a:lnTo>
                    <a:pt x="0" y="0"/>
                  </a:lnTo>
                  <a:lnTo>
                    <a:pt x="8909050" y="0"/>
                  </a:lnTo>
                  <a:lnTo>
                    <a:pt x="8909050" y="6686423"/>
                  </a:lnTo>
                  <a:close/>
                  <a:moveTo>
                    <a:pt x="19050" y="6667373"/>
                  </a:moveTo>
                  <a:lnTo>
                    <a:pt x="8890000" y="6667373"/>
                  </a:lnTo>
                  <a:lnTo>
                    <a:pt x="8890000" y="19050"/>
                  </a:lnTo>
                  <a:lnTo>
                    <a:pt x="19050" y="19050"/>
                  </a:lnTo>
                  <a:lnTo>
                    <a:pt x="19050" y="6667373"/>
                  </a:lnTo>
                  <a:close/>
                  <a:moveTo>
                    <a:pt x="8736203" y="6323076"/>
                  </a:moveTo>
                  <a:lnTo>
                    <a:pt x="172847" y="6323076"/>
                  </a:lnTo>
                  <a:lnTo>
                    <a:pt x="172847" y="363347"/>
                  </a:lnTo>
                  <a:lnTo>
                    <a:pt x="8736203" y="363347"/>
                  </a:lnTo>
                  <a:lnTo>
                    <a:pt x="8736203" y="6323076"/>
                  </a:lnTo>
                  <a:close/>
                  <a:moveTo>
                    <a:pt x="191897" y="6304026"/>
                  </a:moveTo>
                  <a:lnTo>
                    <a:pt x="8717153" y="6304026"/>
                  </a:lnTo>
                  <a:lnTo>
                    <a:pt x="8717153" y="382397"/>
                  </a:lnTo>
                  <a:lnTo>
                    <a:pt x="191897" y="382397"/>
                  </a:lnTo>
                  <a:lnTo>
                    <a:pt x="191897" y="6304026"/>
                  </a:lnTo>
                  <a:close/>
                </a:path>
              </a:pathLst>
            </a:custGeom>
            <a:solidFill>
              <a:srgbClr val="841617"/>
            </a:solidFill>
            <a:ln>
              <a:noFill/>
            </a:ln>
          </p:spPr>
          <p:txBody>
            <a:bodyPr/>
            <a:lstStyle/>
            <a:p>
              <a:endParaRPr lang="en-US"/>
            </a:p>
          </p:txBody>
        </p:sp>
      </p:grpSp>
      <p:sp>
        <p:nvSpPr>
          <p:cNvPr id="558" name="Google Shape;558;p58"/>
          <p:cNvSpPr txBox="1"/>
          <p:nvPr/>
        </p:nvSpPr>
        <p:spPr>
          <a:xfrm>
            <a:off x="875588" y="2853617"/>
            <a:ext cx="1249800" cy="258600"/>
          </a:xfrm>
          <a:prstGeom prst="rect">
            <a:avLst/>
          </a:prstGeom>
          <a:noFill/>
          <a:ln>
            <a:noFill/>
          </a:ln>
        </p:spPr>
        <p:txBody>
          <a:bodyPr spcFirstLastPara="1" wrap="square" lIns="0" tIns="0" rIns="0" bIns="0" anchor="t" anchorCtr="0">
            <a:spAutoFit/>
          </a:bodyPr>
          <a:lstStyle/>
          <a:p>
            <a:pPr marL="0" marR="0" lvl="0" indent="0" algn="l" rtl="0">
              <a:lnSpc>
                <a:spcPct val="140043"/>
              </a:lnSpc>
              <a:spcBef>
                <a:spcPts val="0"/>
              </a:spcBef>
              <a:spcAft>
                <a:spcPts val="0"/>
              </a:spcAft>
              <a:buNone/>
            </a:pPr>
            <a:r>
              <a:rPr lang="en" sz="700" b="1" i="0" u="none" strike="noStrike" cap="none">
                <a:solidFill>
                  <a:srgbClr val="FFFFFF"/>
                </a:solidFill>
                <a:latin typeface="Poppins"/>
                <a:ea typeface="Poppins"/>
                <a:cs typeface="Poppins"/>
                <a:sym typeface="Poppins"/>
              </a:rPr>
              <a:t>WIND TOLERANCE:</a:t>
            </a:r>
            <a:endParaRPr sz="700"/>
          </a:p>
          <a:p>
            <a:pPr marL="0" marR="0" lvl="0" indent="0" algn="just" rtl="0">
              <a:lnSpc>
                <a:spcPct val="140040"/>
              </a:lnSpc>
              <a:spcBef>
                <a:spcPts val="0"/>
              </a:spcBef>
              <a:spcAft>
                <a:spcPts val="0"/>
              </a:spcAft>
              <a:buNone/>
            </a:pPr>
            <a:r>
              <a:rPr lang="en" sz="700" b="1" i="0" u="none" strike="noStrike" cap="none">
                <a:solidFill>
                  <a:srgbClr val="FFFFFF"/>
                </a:solidFill>
                <a:latin typeface="Poppins"/>
                <a:ea typeface="Poppins"/>
                <a:cs typeface="Poppins"/>
                <a:sym typeface="Poppins"/>
              </a:rPr>
              <a:t>        22 M/S (50 MPH)</a:t>
            </a:r>
            <a:endParaRPr sz="700"/>
          </a:p>
        </p:txBody>
      </p:sp>
      <p:sp>
        <p:nvSpPr>
          <p:cNvPr id="559" name="Google Shape;559;p58"/>
          <p:cNvSpPr txBox="1"/>
          <p:nvPr/>
        </p:nvSpPr>
        <p:spPr>
          <a:xfrm>
            <a:off x="2423772" y="2900206"/>
            <a:ext cx="296100" cy="123000"/>
          </a:xfrm>
          <a:prstGeom prst="rect">
            <a:avLst/>
          </a:prstGeom>
          <a:noFill/>
          <a:ln>
            <a:noFill/>
          </a:ln>
        </p:spPr>
        <p:txBody>
          <a:bodyPr spcFirstLastPara="1" wrap="square" lIns="0" tIns="0" rIns="0" bIns="0" anchor="t" anchorCtr="0">
            <a:spAutoFit/>
          </a:bodyPr>
          <a:lstStyle/>
          <a:p>
            <a:pPr marL="0" marR="0" lvl="0" indent="0" algn="ctr" rtl="0">
              <a:lnSpc>
                <a:spcPct val="140035"/>
              </a:lnSpc>
              <a:spcBef>
                <a:spcPts val="0"/>
              </a:spcBef>
              <a:spcAft>
                <a:spcPts val="0"/>
              </a:spcAft>
              <a:buNone/>
            </a:pPr>
            <a:r>
              <a:rPr lang="en" sz="800" b="1" i="0" u="none" strike="noStrike" cap="none">
                <a:solidFill>
                  <a:srgbClr val="FFFFFF"/>
                </a:solidFill>
                <a:latin typeface="Poppins"/>
                <a:ea typeface="Poppins"/>
                <a:cs typeface="Poppins"/>
                <a:sym typeface="Poppins"/>
              </a:rPr>
              <a:t>–&gt;</a:t>
            </a:r>
            <a:endParaRPr sz="700"/>
          </a:p>
        </p:txBody>
      </p:sp>
      <p:sp>
        <p:nvSpPr>
          <p:cNvPr id="560" name="Google Shape;560;p58"/>
          <p:cNvSpPr txBox="1"/>
          <p:nvPr/>
        </p:nvSpPr>
        <p:spPr>
          <a:xfrm>
            <a:off x="2423772" y="3514800"/>
            <a:ext cx="296100" cy="123000"/>
          </a:xfrm>
          <a:prstGeom prst="rect">
            <a:avLst/>
          </a:prstGeom>
          <a:noFill/>
          <a:ln>
            <a:noFill/>
          </a:ln>
        </p:spPr>
        <p:txBody>
          <a:bodyPr spcFirstLastPara="1" wrap="square" lIns="0" tIns="0" rIns="0" bIns="0" anchor="t" anchorCtr="0">
            <a:spAutoFit/>
          </a:bodyPr>
          <a:lstStyle/>
          <a:p>
            <a:pPr marL="0" marR="0" lvl="0" indent="0" algn="ctr" rtl="0">
              <a:lnSpc>
                <a:spcPct val="140035"/>
              </a:lnSpc>
              <a:spcBef>
                <a:spcPts val="0"/>
              </a:spcBef>
              <a:spcAft>
                <a:spcPts val="0"/>
              </a:spcAft>
              <a:buNone/>
            </a:pPr>
            <a:r>
              <a:rPr lang="en" sz="800" b="1" i="0" u="none" strike="noStrike" cap="none">
                <a:solidFill>
                  <a:srgbClr val="FFFFFF"/>
                </a:solidFill>
                <a:latin typeface="Poppins"/>
                <a:ea typeface="Poppins"/>
                <a:cs typeface="Poppins"/>
                <a:sym typeface="Poppins"/>
              </a:rPr>
              <a:t>–&gt;</a:t>
            </a:r>
            <a:endParaRPr sz="700"/>
          </a:p>
        </p:txBody>
      </p:sp>
      <p:sp>
        <p:nvSpPr>
          <p:cNvPr id="561" name="Google Shape;561;p58"/>
          <p:cNvSpPr txBox="1"/>
          <p:nvPr/>
        </p:nvSpPr>
        <p:spPr>
          <a:xfrm>
            <a:off x="873668" y="4092667"/>
            <a:ext cx="1249800" cy="258600"/>
          </a:xfrm>
          <a:prstGeom prst="rect">
            <a:avLst/>
          </a:prstGeom>
          <a:noFill/>
          <a:ln>
            <a:noFill/>
          </a:ln>
        </p:spPr>
        <p:txBody>
          <a:bodyPr spcFirstLastPara="1" wrap="square" lIns="0" tIns="0" rIns="0" bIns="0" anchor="t" anchorCtr="0">
            <a:spAutoFit/>
          </a:bodyPr>
          <a:lstStyle/>
          <a:p>
            <a:pPr marL="0" marR="0" lvl="0" indent="0" algn="ctr" rtl="0">
              <a:lnSpc>
                <a:spcPct val="140040"/>
              </a:lnSpc>
              <a:spcBef>
                <a:spcPts val="0"/>
              </a:spcBef>
              <a:spcAft>
                <a:spcPts val="0"/>
              </a:spcAft>
              <a:buNone/>
            </a:pPr>
            <a:r>
              <a:rPr lang="en" sz="700" b="1" i="0" u="none" strike="noStrike" cap="none">
                <a:solidFill>
                  <a:srgbClr val="FFFFFF"/>
                </a:solidFill>
                <a:latin typeface="Poppins"/>
                <a:ea typeface="Poppins"/>
                <a:cs typeface="Poppins"/>
                <a:sym typeface="Poppins"/>
              </a:rPr>
              <a:t>VISUAL LINE OF SIGHT OPERATIONS</a:t>
            </a:r>
            <a:endParaRPr sz="700"/>
          </a:p>
        </p:txBody>
      </p:sp>
      <p:sp>
        <p:nvSpPr>
          <p:cNvPr id="562" name="Google Shape;562;p58"/>
          <p:cNvSpPr txBox="1"/>
          <p:nvPr/>
        </p:nvSpPr>
        <p:spPr>
          <a:xfrm>
            <a:off x="2423772" y="4129394"/>
            <a:ext cx="296100" cy="123000"/>
          </a:xfrm>
          <a:prstGeom prst="rect">
            <a:avLst/>
          </a:prstGeom>
          <a:noFill/>
          <a:ln>
            <a:noFill/>
          </a:ln>
        </p:spPr>
        <p:txBody>
          <a:bodyPr spcFirstLastPara="1" wrap="square" lIns="0" tIns="0" rIns="0" bIns="0" anchor="t" anchorCtr="0">
            <a:spAutoFit/>
          </a:bodyPr>
          <a:lstStyle/>
          <a:p>
            <a:pPr marL="0" marR="0" lvl="0" indent="0" algn="ctr" rtl="0">
              <a:lnSpc>
                <a:spcPct val="140035"/>
              </a:lnSpc>
              <a:spcBef>
                <a:spcPts val="0"/>
              </a:spcBef>
              <a:spcAft>
                <a:spcPts val="0"/>
              </a:spcAft>
              <a:buNone/>
            </a:pPr>
            <a:r>
              <a:rPr lang="en" sz="800" b="1" i="0" u="none" strike="noStrike" cap="none">
                <a:solidFill>
                  <a:srgbClr val="FFFFFF"/>
                </a:solidFill>
                <a:latin typeface="Poppins"/>
                <a:ea typeface="Poppins"/>
                <a:cs typeface="Poppins"/>
                <a:sym typeface="Poppins"/>
              </a:rPr>
              <a:t>–&gt;</a:t>
            </a:r>
            <a:endParaRPr sz="700"/>
          </a:p>
        </p:txBody>
      </p:sp>
      <p:sp>
        <p:nvSpPr>
          <p:cNvPr id="563" name="Google Shape;563;p58"/>
          <p:cNvSpPr txBox="1"/>
          <p:nvPr/>
        </p:nvSpPr>
        <p:spPr>
          <a:xfrm>
            <a:off x="699297" y="1598965"/>
            <a:ext cx="3744900" cy="813300"/>
          </a:xfrm>
          <a:prstGeom prst="rect">
            <a:avLst/>
          </a:prstGeom>
          <a:noFill/>
          <a:ln>
            <a:noFill/>
          </a:ln>
        </p:spPr>
        <p:txBody>
          <a:bodyPr spcFirstLastPara="1" wrap="square" lIns="0" tIns="0" rIns="0" bIns="0" anchor="t" anchorCtr="0">
            <a:spAutoFit/>
          </a:bodyPr>
          <a:lstStyle/>
          <a:p>
            <a:pPr marL="0" marR="0" lvl="0" indent="0" algn="just" rtl="0">
              <a:lnSpc>
                <a:spcPct val="140136"/>
              </a:lnSpc>
              <a:spcBef>
                <a:spcPts val="0"/>
              </a:spcBef>
              <a:spcAft>
                <a:spcPts val="0"/>
              </a:spcAft>
              <a:buNone/>
            </a:pPr>
            <a:r>
              <a:rPr lang="en" sz="800" b="0" i="0" u="none" strike="noStrike" cap="none">
                <a:solidFill>
                  <a:srgbClr val="0057A5"/>
                </a:solidFill>
                <a:latin typeface="Poppins Medium"/>
                <a:ea typeface="Poppins Medium"/>
                <a:cs typeface="Poppins Medium"/>
                <a:sym typeface="Poppins Medium"/>
              </a:rPr>
              <a:t>The Coptersonde UAS collects meteorological profiling observations on multiple projects at NSSL and CIWRO/University of Oklahoma. Since 2020, it has conducted </a:t>
            </a:r>
            <a:r>
              <a:rPr lang="en" sz="800" b="1" i="0" u="none" strike="noStrike" cap="none">
                <a:solidFill>
                  <a:srgbClr val="0057A5"/>
                </a:solidFill>
                <a:latin typeface="Poppins"/>
                <a:ea typeface="Poppins"/>
                <a:cs typeface="Poppins"/>
                <a:sym typeface="Poppins"/>
              </a:rPr>
              <a:t>approximately 1,500 research flights</a:t>
            </a:r>
            <a:r>
              <a:rPr lang="en" sz="800" b="0" i="0" u="none" strike="noStrike" cap="none">
                <a:solidFill>
                  <a:srgbClr val="0057A5"/>
                </a:solidFill>
                <a:latin typeface="Poppins Medium"/>
                <a:ea typeface="Poppins Medium"/>
                <a:cs typeface="Poppins Medium"/>
                <a:sym typeface="Poppins Medium"/>
              </a:rPr>
              <a:t>. Science &amp; engineering staff at NSSL and CIWRO are leading a project supported by NOAA's UxSRTO called  </a:t>
            </a:r>
            <a:r>
              <a:rPr lang="en" sz="800" b="1" i="0" strike="noStrike" cap="none">
                <a:solidFill>
                  <a:srgbClr val="0057A5"/>
                </a:solidFill>
                <a:latin typeface="Poppins"/>
                <a:ea typeface="Poppins"/>
                <a:cs typeface="Poppins"/>
                <a:sym typeface="Poppins"/>
              </a:rPr>
              <a:t>PRODIGEE</a:t>
            </a:r>
            <a:r>
              <a:rPr lang="en" sz="800" b="0" i="0" u="none" strike="noStrike" cap="none">
                <a:solidFill>
                  <a:srgbClr val="0057A5"/>
                </a:solidFill>
                <a:latin typeface="Poppins Medium"/>
                <a:ea typeface="Poppins Medium"/>
                <a:cs typeface="Poppins Medium"/>
                <a:sym typeface="Poppins Medium"/>
              </a:rPr>
              <a:t> to advance Coptersonde capabilities</a:t>
            </a:r>
            <a:r>
              <a:rPr lang="en" sz="800">
                <a:solidFill>
                  <a:srgbClr val="0057A5"/>
                </a:solidFill>
                <a:latin typeface="Poppins Medium"/>
                <a:ea typeface="Poppins Medium"/>
                <a:cs typeface="Poppins Medium"/>
                <a:sym typeface="Poppins Medium"/>
              </a:rPr>
              <a:t>.</a:t>
            </a:r>
            <a:endParaRPr sz="700"/>
          </a:p>
        </p:txBody>
      </p:sp>
      <p:sp>
        <p:nvSpPr>
          <p:cNvPr id="564" name="Google Shape;564;p58"/>
          <p:cNvSpPr txBox="1"/>
          <p:nvPr/>
        </p:nvSpPr>
        <p:spPr>
          <a:xfrm>
            <a:off x="699298" y="2625952"/>
            <a:ext cx="1598700" cy="123000"/>
          </a:xfrm>
          <a:prstGeom prst="rect">
            <a:avLst/>
          </a:prstGeom>
          <a:noFill/>
          <a:ln>
            <a:noFill/>
          </a:ln>
        </p:spPr>
        <p:txBody>
          <a:bodyPr spcFirstLastPara="1" wrap="square" lIns="0" tIns="0" rIns="0" bIns="0" anchor="t" anchorCtr="0">
            <a:spAutoFit/>
          </a:bodyPr>
          <a:lstStyle/>
          <a:p>
            <a:pPr marL="0" marR="0" lvl="0" indent="0" algn="ctr" rtl="0">
              <a:lnSpc>
                <a:spcPct val="140083"/>
              </a:lnSpc>
              <a:spcBef>
                <a:spcPts val="0"/>
              </a:spcBef>
              <a:spcAft>
                <a:spcPts val="0"/>
              </a:spcAft>
              <a:buNone/>
            </a:pPr>
            <a:r>
              <a:rPr lang="en" sz="800" b="1" i="0" u="none" strike="noStrike" cap="none">
                <a:solidFill>
                  <a:srgbClr val="841617"/>
                </a:solidFill>
                <a:latin typeface="Poppins"/>
                <a:ea typeface="Poppins"/>
                <a:cs typeface="Poppins"/>
                <a:sym typeface="Poppins"/>
              </a:rPr>
              <a:t>CURRENT</a:t>
            </a:r>
            <a:endParaRPr sz="700">
              <a:solidFill>
                <a:srgbClr val="841617"/>
              </a:solidFill>
            </a:endParaRPr>
          </a:p>
        </p:txBody>
      </p:sp>
      <p:sp>
        <p:nvSpPr>
          <p:cNvPr id="565" name="Google Shape;565;p58"/>
          <p:cNvSpPr txBox="1"/>
          <p:nvPr/>
        </p:nvSpPr>
        <p:spPr>
          <a:xfrm>
            <a:off x="533591" y="879340"/>
            <a:ext cx="4076100" cy="554100"/>
          </a:xfrm>
          <a:prstGeom prst="rect">
            <a:avLst/>
          </a:prstGeom>
          <a:noFill/>
          <a:ln>
            <a:noFill/>
          </a:ln>
        </p:spPr>
        <p:txBody>
          <a:bodyPr spcFirstLastPara="1" wrap="square" lIns="0" tIns="0" rIns="0" bIns="0" anchor="t" anchorCtr="0">
            <a:spAutoFit/>
          </a:bodyPr>
          <a:lstStyle/>
          <a:p>
            <a:pPr marL="0" marR="0" lvl="0" indent="0" algn="ctr" rtl="0">
              <a:lnSpc>
                <a:spcPct val="117993"/>
              </a:lnSpc>
              <a:spcBef>
                <a:spcPts val="0"/>
              </a:spcBef>
              <a:spcAft>
                <a:spcPts val="0"/>
              </a:spcAft>
              <a:buClr>
                <a:srgbClr val="000000"/>
              </a:buClr>
              <a:buFont typeface="Arial"/>
              <a:buNone/>
            </a:pPr>
            <a:r>
              <a:rPr lang="en" sz="3600">
                <a:solidFill>
                  <a:srgbClr val="841617"/>
                </a:solidFill>
                <a:latin typeface="Chau Philomene One"/>
                <a:ea typeface="Chau Philomene One"/>
                <a:cs typeface="Chau Philomene One"/>
                <a:sym typeface="Chau Philomene One"/>
              </a:rPr>
              <a:t>PRODIGEE-UAS</a:t>
            </a:r>
            <a:endParaRPr sz="200">
              <a:solidFill>
                <a:srgbClr val="841617"/>
              </a:solidFill>
              <a:latin typeface="Chau Philomene One"/>
              <a:ea typeface="Chau Philomene One"/>
              <a:cs typeface="Chau Philomene One"/>
              <a:sym typeface="Chau Philomene One"/>
            </a:endParaRPr>
          </a:p>
        </p:txBody>
      </p:sp>
      <p:sp>
        <p:nvSpPr>
          <p:cNvPr id="566" name="Google Shape;566;p58"/>
          <p:cNvSpPr txBox="1"/>
          <p:nvPr/>
        </p:nvSpPr>
        <p:spPr>
          <a:xfrm>
            <a:off x="2845603" y="2625952"/>
            <a:ext cx="1598700" cy="123000"/>
          </a:xfrm>
          <a:prstGeom prst="rect">
            <a:avLst/>
          </a:prstGeom>
          <a:noFill/>
          <a:ln>
            <a:noFill/>
          </a:ln>
        </p:spPr>
        <p:txBody>
          <a:bodyPr spcFirstLastPara="1" wrap="square" lIns="0" tIns="0" rIns="0" bIns="0" anchor="t" anchorCtr="0">
            <a:spAutoFit/>
          </a:bodyPr>
          <a:lstStyle/>
          <a:p>
            <a:pPr marL="0" marR="0" lvl="0" indent="0" algn="ctr" rtl="0">
              <a:lnSpc>
                <a:spcPct val="140083"/>
              </a:lnSpc>
              <a:spcBef>
                <a:spcPts val="0"/>
              </a:spcBef>
              <a:spcAft>
                <a:spcPts val="0"/>
              </a:spcAft>
              <a:buNone/>
            </a:pPr>
            <a:r>
              <a:rPr lang="en" sz="800" b="1" i="0" u="none" strike="noStrike" cap="none">
                <a:solidFill>
                  <a:srgbClr val="841617"/>
                </a:solidFill>
                <a:latin typeface="Poppins"/>
                <a:ea typeface="Poppins"/>
                <a:cs typeface="Poppins"/>
                <a:sym typeface="Poppins"/>
              </a:rPr>
              <a:t>TARGET</a:t>
            </a:r>
            <a:endParaRPr sz="700">
              <a:solidFill>
                <a:srgbClr val="841617"/>
              </a:solidFill>
            </a:endParaRPr>
          </a:p>
        </p:txBody>
      </p:sp>
      <p:sp>
        <p:nvSpPr>
          <p:cNvPr id="567" name="Google Shape;567;p58"/>
          <p:cNvSpPr txBox="1"/>
          <p:nvPr/>
        </p:nvSpPr>
        <p:spPr>
          <a:xfrm>
            <a:off x="3169437" y="2853650"/>
            <a:ext cx="1249800" cy="258600"/>
          </a:xfrm>
          <a:prstGeom prst="rect">
            <a:avLst/>
          </a:prstGeom>
          <a:noFill/>
          <a:ln>
            <a:noFill/>
          </a:ln>
        </p:spPr>
        <p:txBody>
          <a:bodyPr spcFirstLastPara="1" wrap="square" lIns="0" tIns="0" rIns="0" bIns="0" anchor="t" anchorCtr="0">
            <a:spAutoFit/>
          </a:bodyPr>
          <a:lstStyle/>
          <a:p>
            <a:pPr marL="0" marR="0" lvl="0" indent="0" algn="l" rtl="0">
              <a:lnSpc>
                <a:spcPct val="140043"/>
              </a:lnSpc>
              <a:spcBef>
                <a:spcPts val="0"/>
              </a:spcBef>
              <a:spcAft>
                <a:spcPts val="0"/>
              </a:spcAft>
              <a:buNone/>
            </a:pPr>
            <a:r>
              <a:rPr lang="en" sz="700" b="1" i="0" u="none" strike="noStrike" cap="none">
                <a:solidFill>
                  <a:srgbClr val="FFFFFF"/>
                </a:solidFill>
                <a:latin typeface="Poppins"/>
                <a:ea typeface="Poppins"/>
                <a:cs typeface="Poppins"/>
                <a:sym typeface="Poppins"/>
              </a:rPr>
              <a:t>WIND TOLERANCE:</a:t>
            </a:r>
            <a:endParaRPr sz="700"/>
          </a:p>
          <a:p>
            <a:pPr marL="0" marR="0" lvl="0" indent="0" algn="just" rtl="0">
              <a:lnSpc>
                <a:spcPct val="140040"/>
              </a:lnSpc>
              <a:spcBef>
                <a:spcPts val="0"/>
              </a:spcBef>
              <a:spcAft>
                <a:spcPts val="0"/>
              </a:spcAft>
              <a:buNone/>
            </a:pPr>
            <a:r>
              <a:rPr lang="en" sz="700" b="1" i="0" u="none" strike="noStrike" cap="none">
                <a:solidFill>
                  <a:srgbClr val="FFFFFF"/>
                </a:solidFill>
                <a:latin typeface="Poppins"/>
                <a:ea typeface="Poppins"/>
                <a:cs typeface="Poppins"/>
                <a:sym typeface="Poppins"/>
              </a:rPr>
              <a:t>        35 M/S (78 MPH)</a:t>
            </a:r>
            <a:endParaRPr sz="700"/>
          </a:p>
        </p:txBody>
      </p:sp>
      <p:sp>
        <p:nvSpPr>
          <p:cNvPr id="568" name="Google Shape;568;p58"/>
          <p:cNvSpPr txBox="1"/>
          <p:nvPr/>
        </p:nvSpPr>
        <p:spPr>
          <a:xfrm>
            <a:off x="873668" y="3468229"/>
            <a:ext cx="1249800" cy="258600"/>
          </a:xfrm>
          <a:prstGeom prst="rect">
            <a:avLst/>
          </a:prstGeom>
          <a:noFill/>
          <a:ln>
            <a:noFill/>
          </a:ln>
        </p:spPr>
        <p:txBody>
          <a:bodyPr spcFirstLastPara="1" wrap="square" lIns="0" tIns="0" rIns="0" bIns="0" anchor="t" anchorCtr="0">
            <a:spAutoFit/>
          </a:bodyPr>
          <a:lstStyle/>
          <a:p>
            <a:pPr marL="0" marR="0" lvl="0" indent="0" algn="l" rtl="0">
              <a:lnSpc>
                <a:spcPct val="140043"/>
              </a:lnSpc>
              <a:spcBef>
                <a:spcPts val="0"/>
              </a:spcBef>
              <a:spcAft>
                <a:spcPts val="0"/>
              </a:spcAft>
              <a:buNone/>
            </a:pPr>
            <a:r>
              <a:rPr lang="en" sz="700" b="1" i="0" u="none" strike="noStrike" cap="none">
                <a:solidFill>
                  <a:srgbClr val="FFFFFF"/>
                </a:solidFill>
                <a:latin typeface="Poppins"/>
                <a:ea typeface="Poppins"/>
                <a:cs typeface="Poppins"/>
                <a:sym typeface="Poppins"/>
              </a:rPr>
              <a:t>MAX FLIGHT CEILING:</a:t>
            </a:r>
            <a:endParaRPr sz="700"/>
          </a:p>
          <a:p>
            <a:pPr marL="0" marR="0" lvl="0" indent="0" algn="just" rtl="0">
              <a:lnSpc>
                <a:spcPct val="140040"/>
              </a:lnSpc>
              <a:spcBef>
                <a:spcPts val="0"/>
              </a:spcBef>
              <a:spcAft>
                <a:spcPts val="0"/>
              </a:spcAft>
              <a:buNone/>
            </a:pPr>
            <a:r>
              <a:rPr lang="en" sz="700" b="1" i="0" u="none" strike="noStrike" cap="none">
                <a:solidFill>
                  <a:srgbClr val="FFFFFF"/>
                </a:solidFill>
                <a:latin typeface="Poppins"/>
                <a:ea typeface="Poppins"/>
                <a:cs typeface="Poppins"/>
                <a:sym typeface="Poppins"/>
              </a:rPr>
              <a:t>        1.5 KM AGL</a:t>
            </a:r>
            <a:endParaRPr sz="700"/>
          </a:p>
        </p:txBody>
      </p:sp>
      <p:sp>
        <p:nvSpPr>
          <p:cNvPr id="569" name="Google Shape;569;p58"/>
          <p:cNvSpPr txBox="1"/>
          <p:nvPr/>
        </p:nvSpPr>
        <p:spPr>
          <a:xfrm>
            <a:off x="3115363" y="3468229"/>
            <a:ext cx="1249800" cy="258600"/>
          </a:xfrm>
          <a:prstGeom prst="rect">
            <a:avLst/>
          </a:prstGeom>
          <a:noFill/>
          <a:ln>
            <a:noFill/>
          </a:ln>
        </p:spPr>
        <p:txBody>
          <a:bodyPr spcFirstLastPara="1" wrap="square" lIns="0" tIns="0" rIns="0" bIns="0" anchor="t" anchorCtr="0">
            <a:spAutoFit/>
          </a:bodyPr>
          <a:lstStyle/>
          <a:p>
            <a:pPr marL="0" marR="0" lvl="0" indent="0" algn="l" rtl="0">
              <a:lnSpc>
                <a:spcPct val="140043"/>
              </a:lnSpc>
              <a:spcBef>
                <a:spcPts val="0"/>
              </a:spcBef>
              <a:spcAft>
                <a:spcPts val="0"/>
              </a:spcAft>
              <a:buNone/>
            </a:pPr>
            <a:r>
              <a:rPr lang="en" sz="700" b="1" i="0" u="none" strike="noStrike" cap="none">
                <a:solidFill>
                  <a:srgbClr val="FFFFFF"/>
                </a:solidFill>
                <a:latin typeface="Poppins"/>
                <a:ea typeface="Poppins"/>
                <a:cs typeface="Poppins"/>
                <a:sym typeface="Poppins"/>
              </a:rPr>
              <a:t>MAX FLIGHT CEILING:</a:t>
            </a:r>
            <a:endParaRPr sz="700"/>
          </a:p>
          <a:p>
            <a:pPr marL="0" marR="0" lvl="0" indent="0" algn="just" rtl="0">
              <a:lnSpc>
                <a:spcPct val="140040"/>
              </a:lnSpc>
              <a:spcBef>
                <a:spcPts val="0"/>
              </a:spcBef>
              <a:spcAft>
                <a:spcPts val="0"/>
              </a:spcAft>
              <a:buNone/>
            </a:pPr>
            <a:r>
              <a:rPr lang="en" sz="700" b="1" i="0" u="none" strike="noStrike" cap="none">
                <a:solidFill>
                  <a:srgbClr val="FFFFFF"/>
                </a:solidFill>
                <a:latin typeface="Poppins"/>
                <a:ea typeface="Poppins"/>
                <a:cs typeface="Poppins"/>
                <a:sym typeface="Poppins"/>
              </a:rPr>
              <a:t>        3 KM AGL</a:t>
            </a:r>
            <a:endParaRPr sz="700"/>
          </a:p>
        </p:txBody>
      </p:sp>
      <p:sp>
        <p:nvSpPr>
          <p:cNvPr id="570" name="Google Shape;570;p58"/>
          <p:cNvSpPr txBox="1"/>
          <p:nvPr/>
        </p:nvSpPr>
        <p:spPr>
          <a:xfrm>
            <a:off x="3038555" y="4092667"/>
            <a:ext cx="1249800" cy="258600"/>
          </a:xfrm>
          <a:prstGeom prst="rect">
            <a:avLst/>
          </a:prstGeom>
          <a:noFill/>
          <a:ln>
            <a:noFill/>
          </a:ln>
        </p:spPr>
        <p:txBody>
          <a:bodyPr spcFirstLastPara="1" wrap="square" lIns="0" tIns="0" rIns="0" bIns="0" anchor="t" anchorCtr="0">
            <a:spAutoFit/>
          </a:bodyPr>
          <a:lstStyle/>
          <a:p>
            <a:pPr marL="0" marR="0" lvl="0" indent="0" algn="ctr" rtl="0">
              <a:lnSpc>
                <a:spcPct val="140040"/>
              </a:lnSpc>
              <a:spcBef>
                <a:spcPts val="0"/>
              </a:spcBef>
              <a:spcAft>
                <a:spcPts val="0"/>
              </a:spcAft>
              <a:buNone/>
            </a:pPr>
            <a:r>
              <a:rPr lang="en" sz="700" b="1" i="0" u="none" strike="noStrike" cap="none">
                <a:solidFill>
                  <a:srgbClr val="FFFFFF"/>
                </a:solidFill>
                <a:latin typeface="Poppins"/>
                <a:ea typeface="Poppins"/>
                <a:cs typeface="Poppins"/>
                <a:sym typeface="Poppins"/>
              </a:rPr>
              <a:t>BEYOND VISUAL LINE OF SIGHT OPERATIONS</a:t>
            </a:r>
            <a:endParaRPr sz="700"/>
          </a:p>
        </p:txBody>
      </p:sp>
      <p:sp>
        <p:nvSpPr>
          <p:cNvPr id="571" name="Google Shape;571;p58"/>
          <p:cNvSpPr txBox="1"/>
          <p:nvPr/>
        </p:nvSpPr>
        <p:spPr>
          <a:xfrm>
            <a:off x="4671822" y="164781"/>
            <a:ext cx="4389900" cy="2272200"/>
          </a:xfrm>
          <a:prstGeom prst="rect">
            <a:avLst/>
          </a:prstGeom>
          <a:noFill/>
          <a:ln>
            <a:noFill/>
          </a:ln>
        </p:spPr>
        <p:txBody>
          <a:bodyPr spcFirstLastPara="1" wrap="square" lIns="0" tIns="0" rIns="0" bIns="0" anchor="t" anchorCtr="0">
            <a:spAutoFit/>
          </a:bodyPr>
          <a:lstStyle/>
          <a:p>
            <a:pPr marL="0" marR="0" lvl="0" indent="0" algn="l" rtl="0">
              <a:lnSpc>
                <a:spcPct val="140020"/>
              </a:lnSpc>
              <a:spcBef>
                <a:spcPts val="0"/>
              </a:spcBef>
              <a:spcAft>
                <a:spcPts val="0"/>
              </a:spcAft>
              <a:buNone/>
            </a:pPr>
            <a:r>
              <a:rPr lang="en" sz="900" i="0" u="none" strike="noStrike" cap="none">
                <a:solidFill>
                  <a:srgbClr val="0057A5"/>
                </a:solidFill>
                <a:latin typeface="Poppins Medium"/>
                <a:ea typeface="Poppins Medium"/>
                <a:cs typeface="Poppins Medium"/>
                <a:sym typeface="Poppins Medium"/>
              </a:rPr>
              <a:t>CopterSonde flights are enabling rapid, in-situ, low-level profiling of thermodynamic and kinematic conditions in the atmosphere. </a:t>
            </a:r>
            <a:endParaRPr sz="900" i="0" u="none" strike="noStrike" cap="none">
              <a:solidFill>
                <a:srgbClr val="0057A5"/>
              </a:solidFill>
              <a:latin typeface="Poppins Medium"/>
              <a:ea typeface="Poppins Medium"/>
              <a:cs typeface="Poppins Medium"/>
              <a:sym typeface="Poppins Medium"/>
            </a:endParaRPr>
          </a:p>
          <a:p>
            <a:pPr marL="0" marR="0" lvl="0" indent="0" algn="l" rtl="0">
              <a:lnSpc>
                <a:spcPct val="140020"/>
              </a:lnSpc>
              <a:spcBef>
                <a:spcPts val="0"/>
              </a:spcBef>
              <a:spcAft>
                <a:spcPts val="0"/>
              </a:spcAft>
              <a:buNone/>
            </a:pPr>
            <a:r>
              <a:rPr lang="en" sz="900" i="0" u="none" strike="noStrike" cap="none">
                <a:solidFill>
                  <a:srgbClr val="0057A5"/>
                </a:solidFill>
                <a:latin typeface="Poppins Medium"/>
                <a:ea typeface="Poppins Medium"/>
                <a:cs typeface="Poppins Medium"/>
                <a:sym typeface="Poppins Medium"/>
              </a:rPr>
              <a:t>Many research directions are being explored.</a:t>
            </a:r>
            <a:endParaRPr sz="900">
              <a:latin typeface="Poppins"/>
              <a:ea typeface="Poppins"/>
              <a:cs typeface="Poppins"/>
              <a:sym typeface="Poppins"/>
            </a:endParaRPr>
          </a:p>
          <a:p>
            <a:pPr marL="215900" marR="0" lvl="1" indent="-107950" algn="l" rtl="0">
              <a:lnSpc>
                <a:spcPct val="140020"/>
              </a:lnSpc>
              <a:spcBef>
                <a:spcPts val="0"/>
              </a:spcBef>
              <a:spcAft>
                <a:spcPts val="0"/>
              </a:spcAft>
              <a:buClr>
                <a:srgbClr val="841617"/>
              </a:buClr>
              <a:buSzPts val="900"/>
              <a:buFont typeface="Poppins"/>
              <a:buChar char="•"/>
            </a:pPr>
            <a:r>
              <a:rPr lang="en" sz="900" i="0" u="none" strike="noStrike" cap="none">
                <a:solidFill>
                  <a:srgbClr val="841617"/>
                </a:solidFill>
                <a:latin typeface="Poppins Medium"/>
                <a:ea typeface="Poppins Medium"/>
                <a:cs typeface="Poppins Medium"/>
                <a:sym typeface="Poppins Medium"/>
              </a:rPr>
              <a:t>R&amp;D of UAS platform and supporting software and hardware </a:t>
            </a:r>
            <a:br>
              <a:rPr lang="en" sz="900" i="0" u="none" strike="noStrike" cap="none">
                <a:solidFill>
                  <a:srgbClr val="841617"/>
                </a:solidFill>
                <a:latin typeface="Poppins Medium"/>
                <a:ea typeface="Poppins Medium"/>
                <a:cs typeface="Poppins Medium"/>
                <a:sym typeface="Poppins Medium"/>
              </a:rPr>
            </a:br>
            <a:r>
              <a:rPr lang="en" sz="900" i="0" u="none" strike="noStrike" cap="none">
                <a:solidFill>
                  <a:srgbClr val="841617"/>
                </a:solidFill>
                <a:latin typeface="Poppins Medium"/>
                <a:ea typeface="Poppins Medium"/>
                <a:cs typeface="Poppins Medium"/>
                <a:sym typeface="Poppins Medium"/>
              </a:rPr>
              <a:t>to increase flight capability and autonomy </a:t>
            </a:r>
            <a:endParaRPr sz="900">
              <a:latin typeface="Poppins"/>
              <a:ea typeface="Poppins"/>
              <a:cs typeface="Poppins"/>
              <a:sym typeface="Poppins"/>
            </a:endParaRPr>
          </a:p>
          <a:p>
            <a:pPr marL="215900" marR="0" lvl="1" indent="-107950" algn="l" rtl="0">
              <a:lnSpc>
                <a:spcPct val="140020"/>
              </a:lnSpc>
              <a:spcBef>
                <a:spcPts val="0"/>
              </a:spcBef>
              <a:spcAft>
                <a:spcPts val="0"/>
              </a:spcAft>
              <a:buClr>
                <a:srgbClr val="841617"/>
              </a:buClr>
              <a:buSzPts val="900"/>
              <a:buFont typeface="Poppins"/>
              <a:buChar char="•"/>
            </a:pPr>
            <a:r>
              <a:rPr lang="en" sz="900" i="0" u="none" strike="noStrike" cap="none">
                <a:solidFill>
                  <a:srgbClr val="841617"/>
                </a:solidFill>
                <a:latin typeface="Poppins Medium"/>
                <a:ea typeface="Poppins Medium"/>
                <a:cs typeface="Poppins Medium"/>
                <a:sym typeface="Poppins Medium"/>
              </a:rPr>
              <a:t>similarities, differences, and possible synergies between UAS-based and ground-based profiling techniques</a:t>
            </a:r>
            <a:endParaRPr sz="900">
              <a:latin typeface="Poppins"/>
              <a:ea typeface="Poppins"/>
              <a:cs typeface="Poppins"/>
              <a:sym typeface="Poppins"/>
            </a:endParaRPr>
          </a:p>
          <a:p>
            <a:pPr marL="215900" marR="0" lvl="1" indent="-107950" algn="l" rtl="0">
              <a:lnSpc>
                <a:spcPct val="140020"/>
              </a:lnSpc>
              <a:spcBef>
                <a:spcPts val="0"/>
              </a:spcBef>
              <a:spcAft>
                <a:spcPts val="0"/>
              </a:spcAft>
              <a:buClr>
                <a:srgbClr val="841617"/>
              </a:buClr>
              <a:buSzPts val="900"/>
              <a:buFont typeface="Poppins"/>
              <a:buChar char="•"/>
            </a:pPr>
            <a:r>
              <a:rPr lang="en" sz="900" i="0" u="none" strike="noStrike" cap="none">
                <a:solidFill>
                  <a:srgbClr val="841617"/>
                </a:solidFill>
                <a:latin typeface="Poppins Medium"/>
                <a:ea typeface="Poppins Medium"/>
                <a:cs typeface="Poppins Medium"/>
                <a:sym typeface="Poppins Medium"/>
              </a:rPr>
              <a:t>impacts and network needs for low-level, rapid profiles in data assimilation contexts</a:t>
            </a:r>
            <a:endParaRPr sz="900">
              <a:latin typeface="Poppins"/>
              <a:ea typeface="Poppins"/>
              <a:cs typeface="Poppins"/>
              <a:sym typeface="Poppins"/>
            </a:endParaRPr>
          </a:p>
          <a:p>
            <a:pPr marL="215900" marR="0" lvl="1" indent="-107950" algn="l" rtl="0">
              <a:lnSpc>
                <a:spcPct val="140020"/>
              </a:lnSpc>
              <a:spcBef>
                <a:spcPts val="0"/>
              </a:spcBef>
              <a:spcAft>
                <a:spcPts val="0"/>
              </a:spcAft>
              <a:buClr>
                <a:srgbClr val="841617"/>
              </a:buClr>
              <a:buSzPts val="900"/>
              <a:buFont typeface="Poppins"/>
              <a:buChar char="•"/>
            </a:pPr>
            <a:r>
              <a:rPr lang="en" sz="900" i="0" u="none" strike="noStrike" cap="none">
                <a:solidFill>
                  <a:srgbClr val="841617"/>
                </a:solidFill>
                <a:latin typeface="Poppins Medium"/>
                <a:ea typeface="Poppins Medium"/>
                <a:cs typeface="Poppins Medium"/>
                <a:sym typeface="Poppins Medium"/>
              </a:rPr>
              <a:t>basic science (e.g., knowledge development based on the new types of obs these platforms enable such as parcel residence times, convection initiation processes, etc.)</a:t>
            </a:r>
            <a:endParaRPr sz="900">
              <a:latin typeface="Poppins"/>
              <a:ea typeface="Poppins"/>
              <a:cs typeface="Poppins"/>
              <a:sym typeface="Poppin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59"/>
          <p:cNvSpPr txBox="1"/>
          <p:nvPr/>
        </p:nvSpPr>
        <p:spPr>
          <a:xfrm>
            <a:off x="279275" y="34250"/>
            <a:ext cx="6742800" cy="838800"/>
          </a:xfrm>
          <a:prstGeom prst="rect">
            <a:avLst/>
          </a:prstGeom>
          <a:noFill/>
          <a:ln>
            <a:noFill/>
          </a:ln>
        </p:spPr>
        <p:txBody>
          <a:bodyPr spcFirstLastPara="1" wrap="square" lIns="0" tIns="0" rIns="0" bIns="0" anchor="t" anchorCtr="0">
            <a:spAutoFit/>
          </a:bodyPr>
          <a:lstStyle/>
          <a:p>
            <a:pPr marL="0" marR="0" lvl="0" indent="0" algn="ctr" rtl="0">
              <a:lnSpc>
                <a:spcPct val="117993"/>
              </a:lnSpc>
              <a:spcBef>
                <a:spcPts val="0"/>
              </a:spcBef>
              <a:spcAft>
                <a:spcPts val="0"/>
              </a:spcAft>
              <a:buNone/>
            </a:pPr>
            <a:r>
              <a:rPr lang="en" sz="2500" b="1">
                <a:solidFill>
                  <a:srgbClr val="0070C0"/>
                </a:solidFill>
              </a:rPr>
              <a:t>CIWRO – Precision Landing and Auto-Charging for Weather-Sensing UAS</a:t>
            </a:r>
            <a:endParaRPr sz="2500" b="1">
              <a:solidFill>
                <a:srgbClr val="0070C0"/>
              </a:solidFill>
            </a:endParaRPr>
          </a:p>
        </p:txBody>
      </p:sp>
      <p:pic>
        <p:nvPicPr>
          <p:cNvPr id="577" name="Google Shape;577;p59"/>
          <p:cNvPicPr preferRelativeResize="0"/>
          <p:nvPr/>
        </p:nvPicPr>
        <p:blipFill>
          <a:blip r:embed="rId3">
            <a:alphaModFix/>
          </a:blip>
          <a:stretch>
            <a:fillRect/>
          </a:stretch>
        </p:blipFill>
        <p:spPr>
          <a:xfrm>
            <a:off x="3817325" y="1528400"/>
            <a:ext cx="5196801" cy="3107025"/>
          </a:xfrm>
          <a:prstGeom prst="rect">
            <a:avLst/>
          </a:prstGeom>
          <a:noFill/>
          <a:ln>
            <a:noFill/>
          </a:ln>
        </p:spPr>
      </p:pic>
      <p:sp>
        <p:nvSpPr>
          <p:cNvPr id="578" name="Google Shape;578;p59"/>
          <p:cNvSpPr txBox="1"/>
          <p:nvPr/>
        </p:nvSpPr>
        <p:spPr>
          <a:xfrm>
            <a:off x="412938" y="935100"/>
            <a:ext cx="2252400" cy="384900"/>
          </a:xfrm>
          <a:prstGeom prst="rect">
            <a:avLst/>
          </a:prstGeom>
          <a:noFill/>
          <a:ln>
            <a:noFill/>
          </a:ln>
        </p:spPr>
        <p:txBody>
          <a:bodyPr spcFirstLastPara="1" wrap="square" lIns="45725" tIns="45725" rIns="45725" bIns="45725" anchor="t" anchorCtr="0">
            <a:spAutoFit/>
          </a:bodyPr>
          <a:lstStyle/>
          <a:p>
            <a:pPr marL="0" lvl="0" indent="0" algn="ctr" rtl="0">
              <a:lnSpc>
                <a:spcPct val="117993"/>
              </a:lnSpc>
              <a:spcBef>
                <a:spcPts val="0"/>
              </a:spcBef>
              <a:spcAft>
                <a:spcPts val="0"/>
              </a:spcAft>
              <a:buNone/>
            </a:pPr>
            <a:r>
              <a:rPr lang="en" sz="1900">
                <a:solidFill>
                  <a:srgbClr val="841617"/>
                </a:solidFill>
                <a:latin typeface="Chau Philomene One"/>
                <a:ea typeface="Chau Philomene One"/>
                <a:cs typeface="Chau Philomene One"/>
                <a:sym typeface="Chau Philomene One"/>
              </a:rPr>
              <a:t>Key research goals:</a:t>
            </a:r>
            <a:endParaRPr sz="1900">
              <a:solidFill>
                <a:srgbClr val="841617"/>
              </a:solidFill>
              <a:latin typeface="Chau Philomene One"/>
              <a:ea typeface="Chau Philomene One"/>
              <a:cs typeface="Chau Philomene One"/>
              <a:sym typeface="Chau Philomene One"/>
            </a:endParaRPr>
          </a:p>
        </p:txBody>
      </p:sp>
      <p:sp>
        <p:nvSpPr>
          <p:cNvPr id="579" name="Google Shape;579;p59"/>
          <p:cNvSpPr txBox="1"/>
          <p:nvPr/>
        </p:nvSpPr>
        <p:spPr>
          <a:xfrm>
            <a:off x="603050" y="1294400"/>
            <a:ext cx="2955300" cy="2773200"/>
          </a:xfrm>
          <a:prstGeom prst="rect">
            <a:avLst/>
          </a:prstGeom>
          <a:noFill/>
          <a:ln>
            <a:noFill/>
          </a:ln>
        </p:spPr>
        <p:txBody>
          <a:bodyPr spcFirstLastPara="1" wrap="square" lIns="0" tIns="0" rIns="0" bIns="0" anchor="t" anchorCtr="0">
            <a:spAutoFit/>
          </a:bodyPr>
          <a:lstStyle/>
          <a:p>
            <a:pPr marL="228600" marR="0" lvl="0" indent="-190500" algn="l" rtl="0">
              <a:lnSpc>
                <a:spcPct val="140136"/>
              </a:lnSpc>
              <a:spcBef>
                <a:spcPts val="0"/>
              </a:spcBef>
              <a:spcAft>
                <a:spcPts val="0"/>
              </a:spcAft>
              <a:buClr>
                <a:srgbClr val="0057A5"/>
              </a:buClr>
              <a:buSzPts val="1200"/>
              <a:buAutoNum type="arabicPeriod"/>
            </a:pPr>
            <a:r>
              <a:rPr lang="en" sz="1200">
                <a:solidFill>
                  <a:srgbClr val="0057A5"/>
                </a:solidFill>
              </a:rPr>
              <a:t>Create a proof-of-concept platform for the future development of many supporting requirements (e.g. detect and avoid capabilities, surface station integration, fully remote launch and recovery, etc.) necessary to realize</a:t>
            </a:r>
            <a:r>
              <a:rPr lang="en" sz="1200">
                <a:solidFill>
                  <a:srgbClr val="841617"/>
                </a:solidFill>
              </a:rPr>
              <a:t> fully autonomous operations</a:t>
            </a:r>
            <a:r>
              <a:rPr lang="en" sz="1200">
                <a:solidFill>
                  <a:srgbClr val="0057A5"/>
                </a:solidFill>
              </a:rPr>
              <a:t> (i.e. the 3D Mesonet)</a:t>
            </a:r>
            <a:endParaRPr sz="1200">
              <a:solidFill>
                <a:srgbClr val="0057A5"/>
              </a:solidFill>
            </a:endParaRPr>
          </a:p>
          <a:p>
            <a:pPr marL="228600" marR="0" lvl="0" indent="-190500" algn="l" rtl="0">
              <a:lnSpc>
                <a:spcPct val="140136"/>
              </a:lnSpc>
              <a:spcBef>
                <a:spcPts val="0"/>
              </a:spcBef>
              <a:spcAft>
                <a:spcPts val="0"/>
              </a:spcAft>
              <a:buClr>
                <a:srgbClr val="0057A5"/>
              </a:buClr>
              <a:buSzPts val="1200"/>
              <a:buAutoNum type="arabicPeriod"/>
            </a:pPr>
            <a:r>
              <a:rPr lang="en" sz="1200">
                <a:solidFill>
                  <a:srgbClr val="0057A5"/>
                </a:solidFill>
              </a:rPr>
              <a:t>Continue to develop the </a:t>
            </a:r>
            <a:r>
              <a:rPr lang="en" sz="1200">
                <a:solidFill>
                  <a:srgbClr val="841617"/>
                </a:solidFill>
              </a:rPr>
              <a:t>cloud-infrastructure</a:t>
            </a:r>
            <a:r>
              <a:rPr lang="en" sz="1200">
                <a:solidFill>
                  <a:srgbClr val="0057A5"/>
                </a:solidFill>
              </a:rPr>
              <a:t> necessary to operate and monitor remote operations</a:t>
            </a:r>
            <a:endParaRPr sz="1200">
              <a:solidFill>
                <a:srgbClr val="0057A5"/>
              </a:solidFill>
            </a:endParaRPr>
          </a:p>
        </p:txBody>
      </p:sp>
      <p:pic>
        <p:nvPicPr>
          <p:cNvPr id="580" name="Google Shape;580;p59"/>
          <p:cNvPicPr preferRelativeResize="0"/>
          <p:nvPr/>
        </p:nvPicPr>
        <p:blipFill>
          <a:blip r:embed="rId4">
            <a:alphaModFix/>
          </a:blip>
          <a:stretch>
            <a:fillRect/>
          </a:stretch>
        </p:blipFill>
        <p:spPr>
          <a:xfrm>
            <a:off x="7453025" y="189900"/>
            <a:ext cx="745201" cy="7452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33"/>
          <p:cNvSpPr txBox="1">
            <a:spLocks noGrp="1"/>
          </p:cNvSpPr>
          <p:nvPr>
            <p:ph type="title"/>
          </p:nvPr>
        </p:nvSpPr>
        <p:spPr>
          <a:xfrm>
            <a:off x="628650" y="240506"/>
            <a:ext cx="7645200" cy="7200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VORTEX-USA/PERiLS</a:t>
            </a:r>
            <a:endParaRPr/>
          </a:p>
        </p:txBody>
      </p:sp>
      <p:sp>
        <p:nvSpPr>
          <p:cNvPr id="162" name="Google Shape;162;p33"/>
          <p:cNvSpPr txBox="1">
            <a:spLocks noGrp="1"/>
          </p:cNvSpPr>
          <p:nvPr>
            <p:ph type="body" idx="1"/>
          </p:nvPr>
        </p:nvSpPr>
        <p:spPr>
          <a:xfrm>
            <a:off x="628650" y="1029325"/>
            <a:ext cx="3342300" cy="36876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r>
              <a:rPr lang="en" sz="1700"/>
              <a:t>2015-2020 VORTEX-SouthEast</a:t>
            </a:r>
            <a:endParaRPr sz="1700"/>
          </a:p>
          <a:p>
            <a:pPr marL="0" lvl="0" indent="0" algn="l" rtl="0">
              <a:spcBef>
                <a:spcPts val="800"/>
              </a:spcBef>
              <a:spcAft>
                <a:spcPts val="0"/>
              </a:spcAft>
              <a:buNone/>
            </a:pPr>
            <a:r>
              <a:rPr lang="en" sz="1700" b="0"/>
              <a:t>Cool season deployments of fixed facilities to North Alabama</a:t>
            </a:r>
            <a:endParaRPr sz="1700" b="0"/>
          </a:p>
          <a:p>
            <a:pPr marL="0" lvl="0" indent="0" algn="l" rtl="0">
              <a:spcBef>
                <a:spcPts val="800"/>
              </a:spcBef>
              <a:spcAft>
                <a:spcPts val="0"/>
              </a:spcAft>
              <a:buNone/>
            </a:pPr>
            <a:endParaRPr sz="1700" b="0"/>
          </a:p>
          <a:p>
            <a:pPr marL="0" lvl="0" indent="0" algn="l" rtl="0">
              <a:spcBef>
                <a:spcPts val="800"/>
              </a:spcBef>
              <a:spcAft>
                <a:spcPts val="0"/>
              </a:spcAft>
              <a:buNone/>
            </a:pPr>
            <a:r>
              <a:rPr lang="en" sz="1700" b="0"/>
              <a:t>Use these years of data to determine scales of motion and necessary observation spacing </a:t>
            </a:r>
            <a:endParaRPr sz="1700" b="0"/>
          </a:p>
        </p:txBody>
      </p:sp>
      <p:pic>
        <p:nvPicPr>
          <p:cNvPr id="163" name="Google Shape;163;p33"/>
          <p:cNvPicPr preferRelativeResize="0"/>
          <p:nvPr/>
        </p:nvPicPr>
        <p:blipFill>
          <a:blip r:embed="rId3">
            <a:alphaModFix/>
          </a:blip>
          <a:stretch>
            <a:fillRect/>
          </a:stretch>
        </p:blipFill>
        <p:spPr>
          <a:xfrm>
            <a:off x="4034125" y="1029325"/>
            <a:ext cx="4882025" cy="352534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60"/>
          <p:cNvSpPr txBox="1"/>
          <p:nvPr/>
        </p:nvSpPr>
        <p:spPr>
          <a:xfrm>
            <a:off x="506000" y="522375"/>
            <a:ext cx="6957600" cy="1118400"/>
          </a:xfrm>
          <a:prstGeom prst="rect">
            <a:avLst/>
          </a:prstGeom>
          <a:noFill/>
          <a:ln>
            <a:noFill/>
          </a:ln>
        </p:spPr>
        <p:txBody>
          <a:bodyPr spcFirstLastPara="1" wrap="square" lIns="0" tIns="0" rIns="0" bIns="0" anchor="t" anchorCtr="0">
            <a:spAutoFit/>
          </a:bodyPr>
          <a:lstStyle/>
          <a:p>
            <a:pPr marL="0" marR="0" lvl="0" indent="0" algn="just" rtl="0">
              <a:lnSpc>
                <a:spcPct val="140136"/>
              </a:lnSpc>
              <a:spcBef>
                <a:spcPts val="0"/>
              </a:spcBef>
              <a:spcAft>
                <a:spcPts val="0"/>
              </a:spcAft>
              <a:buClr>
                <a:srgbClr val="000000"/>
              </a:buClr>
              <a:buFont typeface="Arial"/>
              <a:buNone/>
            </a:pPr>
            <a:r>
              <a:rPr lang="en" sz="1100">
                <a:solidFill>
                  <a:srgbClr val="0057A5"/>
                </a:solidFill>
              </a:rPr>
              <a:t>This study proposes to conduct research that will facilitate the development of a vital boundary layer profiling mesonet, often referred to as a </a:t>
            </a:r>
            <a:r>
              <a:rPr lang="en" sz="1100">
                <a:solidFill>
                  <a:srgbClr val="841617"/>
                </a:solidFill>
              </a:rPr>
              <a:t>3D mesonet</a:t>
            </a:r>
            <a:r>
              <a:rPr lang="en" sz="1100">
                <a:solidFill>
                  <a:srgbClr val="0057A5"/>
                </a:solidFill>
              </a:rPr>
              <a:t>, that could fill the boundary layer data gap in current observation networks. </a:t>
            </a:r>
            <a:r>
              <a:rPr lang="en" sz="1100">
                <a:solidFill>
                  <a:srgbClr val="841617"/>
                </a:solidFill>
              </a:rPr>
              <a:t>Remote </a:t>
            </a:r>
            <a:r>
              <a:rPr lang="en" sz="1100" i="1">
                <a:solidFill>
                  <a:srgbClr val="841617"/>
                </a:solidFill>
              </a:rPr>
              <a:t>and</a:t>
            </a:r>
            <a:r>
              <a:rPr lang="en" sz="1100">
                <a:solidFill>
                  <a:srgbClr val="841617"/>
                </a:solidFill>
              </a:rPr>
              <a:t> in situ platforms</a:t>
            </a:r>
            <a:r>
              <a:rPr lang="en" sz="1100">
                <a:solidFill>
                  <a:srgbClr val="0057A5"/>
                </a:solidFill>
              </a:rPr>
              <a:t> such as infrared spectrometers, microwave radiometers, Doppler lidars, and weather-sensing uncrewed aircraft systems (UAS) can provide boundary layer observation profiles, but the </a:t>
            </a:r>
            <a:r>
              <a:rPr lang="en" sz="1100" b="1">
                <a:solidFill>
                  <a:srgbClr val="841617"/>
                </a:solidFill>
              </a:rPr>
              <a:t>optimal design of such a network venturing into the vertical remains unknown</a:t>
            </a:r>
            <a:r>
              <a:rPr lang="en" sz="1100">
                <a:solidFill>
                  <a:srgbClr val="0057A5"/>
                </a:solidFill>
              </a:rPr>
              <a:t>.</a:t>
            </a:r>
            <a:endParaRPr sz="1000"/>
          </a:p>
        </p:txBody>
      </p:sp>
      <p:sp>
        <p:nvSpPr>
          <p:cNvPr id="586" name="Google Shape;586;p60"/>
          <p:cNvSpPr txBox="1"/>
          <p:nvPr/>
        </p:nvSpPr>
        <p:spPr>
          <a:xfrm>
            <a:off x="506000" y="38175"/>
            <a:ext cx="7279500" cy="384900"/>
          </a:xfrm>
          <a:prstGeom prst="rect">
            <a:avLst/>
          </a:prstGeom>
          <a:noFill/>
          <a:ln>
            <a:noFill/>
          </a:ln>
        </p:spPr>
        <p:txBody>
          <a:bodyPr spcFirstLastPara="1" wrap="square" lIns="0" tIns="0" rIns="0" bIns="0" anchor="t" anchorCtr="0">
            <a:spAutoFit/>
          </a:bodyPr>
          <a:lstStyle/>
          <a:p>
            <a:pPr marL="0" marR="0" lvl="0" indent="0" algn="ctr" rtl="0">
              <a:lnSpc>
                <a:spcPct val="117993"/>
              </a:lnSpc>
              <a:spcBef>
                <a:spcPts val="0"/>
              </a:spcBef>
              <a:spcAft>
                <a:spcPts val="0"/>
              </a:spcAft>
              <a:buNone/>
            </a:pPr>
            <a:r>
              <a:rPr lang="en" sz="2500" b="1">
                <a:solidFill>
                  <a:srgbClr val="0070C0"/>
                </a:solidFill>
              </a:rPr>
              <a:t>WPO: Venturing into the Vertical–OSSES</a:t>
            </a:r>
            <a:endParaRPr sz="2500" b="1">
              <a:solidFill>
                <a:srgbClr val="0070C0"/>
              </a:solidFill>
            </a:endParaRPr>
          </a:p>
        </p:txBody>
      </p:sp>
      <p:pic>
        <p:nvPicPr>
          <p:cNvPr id="587" name="Google Shape;587;p60"/>
          <p:cNvPicPr preferRelativeResize="0"/>
          <p:nvPr/>
        </p:nvPicPr>
        <p:blipFill rotWithShape="1">
          <a:blip r:embed="rId3">
            <a:alphaModFix/>
          </a:blip>
          <a:srcRect t="2028" r="7484"/>
          <a:stretch/>
        </p:blipFill>
        <p:spPr>
          <a:xfrm>
            <a:off x="597400" y="1878063"/>
            <a:ext cx="3604450" cy="2860538"/>
          </a:xfrm>
          <a:prstGeom prst="rect">
            <a:avLst/>
          </a:prstGeom>
          <a:noFill/>
          <a:ln>
            <a:noFill/>
          </a:ln>
        </p:spPr>
      </p:pic>
      <p:sp>
        <p:nvSpPr>
          <p:cNvPr id="588" name="Google Shape;588;p60"/>
          <p:cNvSpPr txBox="1"/>
          <p:nvPr/>
        </p:nvSpPr>
        <p:spPr>
          <a:xfrm>
            <a:off x="5274350" y="1811500"/>
            <a:ext cx="2640000" cy="384900"/>
          </a:xfrm>
          <a:prstGeom prst="rect">
            <a:avLst/>
          </a:prstGeom>
          <a:noFill/>
          <a:ln>
            <a:noFill/>
          </a:ln>
        </p:spPr>
        <p:txBody>
          <a:bodyPr spcFirstLastPara="1" wrap="square" lIns="45725" tIns="45725" rIns="45725" bIns="45725" anchor="t" anchorCtr="0">
            <a:spAutoFit/>
          </a:bodyPr>
          <a:lstStyle/>
          <a:p>
            <a:pPr marL="0" lvl="0" indent="0" algn="ctr" rtl="0">
              <a:lnSpc>
                <a:spcPct val="117993"/>
              </a:lnSpc>
              <a:spcBef>
                <a:spcPts val="0"/>
              </a:spcBef>
              <a:spcAft>
                <a:spcPts val="0"/>
              </a:spcAft>
              <a:buNone/>
            </a:pPr>
            <a:r>
              <a:rPr lang="en" sz="1900" b="1">
                <a:solidFill>
                  <a:srgbClr val="841617"/>
                </a:solidFill>
              </a:rPr>
              <a:t>Key research goals:</a:t>
            </a:r>
            <a:endParaRPr sz="1900" b="1">
              <a:solidFill>
                <a:srgbClr val="841617"/>
              </a:solidFill>
            </a:endParaRPr>
          </a:p>
        </p:txBody>
      </p:sp>
      <p:sp>
        <p:nvSpPr>
          <p:cNvPr id="589" name="Google Shape;589;p60"/>
          <p:cNvSpPr txBox="1"/>
          <p:nvPr/>
        </p:nvSpPr>
        <p:spPr>
          <a:xfrm>
            <a:off x="4201850" y="2196400"/>
            <a:ext cx="4785000" cy="2542200"/>
          </a:xfrm>
          <a:prstGeom prst="rect">
            <a:avLst/>
          </a:prstGeom>
          <a:noFill/>
          <a:ln>
            <a:noFill/>
          </a:ln>
        </p:spPr>
        <p:txBody>
          <a:bodyPr spcFirstLastPara="1" wrap="square" lIns="0" tIns="0" rIns="0" bIns="0" anchor="t" anchorCtr="0">
            <a:spAutoFit/>
          </a:bodyPr>
          <a:lstStyle/>
          <a:p>
            <a:pPr marL="228600" marR="0" lvl="0" indent="-184150" algn="just" rtl="0">
              <a:lnSpc>
                <a:spcPct val="140136"/>
              </a:lnSpc>
              <a:spcBef>
                <a:spcPts val="0"/>
              </a:spcBef>
              <a:spcAft>
                <a:spcPts val="0"/>
              </a:spcAft>
              <a:buClr>
                <a:srgbClr val="0057A5"/>
              </a:buClr>
              <a:buSzPts val="1100"/>
              <a:buAutoNum type="arabicPeriod"/>
            </a:pPr>
            <a:r>
              <a:rPr lang="en" sz="1100" b="1">
                <a:solidFill>
                  <a:srgbClr val="0057A5"/>
                </a:solidFill>
              </a:rPr>
              <a:t>Observing system simulation experiments (OSSEs) with </a:t>
            </a:r>
            <a:r>
              <a:rPr lang="en" sz="1100" b="1">
                <a:solidFill>
                  <a:srgbClr val="841617"/>
                </a:solidFill>
              </a:rPr>
              <a:t>high-quality observation </a:t>
            </a:r>
            <a:r>
              <a:rPr lang="en" sz="1100" b="1" i="1">
                <a:solidFill>
                  <a:srgbClr val="841617"/>
                </a:solidFill>
              </a:rPr>
              <a:t>simulators</a:t>
            </a:r>
            <a:r>
              <a:rPr lang="en" sz="1100">
                <a:solidFill>
                  <a:srgbClr val="0057A5"/>
                </a:solidFill>
              </a:rPr>
              <a:t> to replicate directly observed variables from remote profilers, UAS.</a:t>
            </a:r>
            <a:endParaRPr sz="1100">
              <a:solidFill>
                <a:srgbClr val="0057A5"/>
              </a:solidFill>
            </a:endParaRPr>
          </a:p>
          <a:p>
            <a:pPr marL="228600" marR="0" lvl="0" indent="-184150" algn="just" rtl="0">
              <a:lnSpc>
                <a:spcPct val="140136"/>
              </a:lnSpc>
              <a:spcBef>
                <a:spcPts val="0"/>
              </a:spcBef>
              <a:spcAft>
                <a:spcPts val="0"/>
              </a:spcAft>
              <a:buClr>
                <a:srgbClr val="0057A5"/>
              </a:buClr>
              <a:buSzPts val="1100"/>
              <a:buFont typeface="Poppins Medium"/>
              <a:buAutoNum type="arabicPeriod"/>
            </a:pPr>
            <a:r>
              <a:rPr lang="en" sz="1100">
                <a:solidFill>
                  <a:srgbClr val="841617"/>
                </a:solidFill>
              </a:rPr>
              <a:t>Field deployments with </a:t>
            </a:r>
            <a:r>
              <a:rPr lang="en" sz="1100" b="1">
                <a:solidFill>
                  <a:srgbClr val="841617"/>
                </a:solidFill>
              </a:rPr>
              <a:t>up to 12 weather UAS </a:t>
            </a:r>
            <a:r>
              <a:rPr lang="en" sz="1100">
                <a:solidFill>
                  <a:srgbClr val="0057A5"/>
                </a:solidFill>
              </a:rPr>
              <a:t>to replicate operational boundary layer profiling mesonet in high-impact weather environments.</a:t>
            </a:r>
            <a:endParaRPr sz="1100">
              <a:solidFill>
                <a:srgbClr val="0057A5"/>
              </a:solidFill>
            </a:endParaRPr>
          </a:p>
          <a:p>
            <a:pPr marL="228600" marR="0" lvl="0" indent="-184150" algn="just" rtl="0">
              <a:lnSpc>
                <a:spcPct val="140136"/>
              </a:lnSpc>
              <a:spcBef>
                <a:spcPts val="0"/>
              </a:spcBef>
              <a:spcAft>
                <a:spcPts val="0"/>
              </a:spcAft>
              <a:buClr>
                <a:srgbClr val="0057A5"/>
              </a:buClr>
              <a:buSzPts val="1100"/>
              <a:buAutoNum type="arabicPeriod"/>
            </a:pPr>
            <a:r>
              <a:rPr lang="en" sz="1100">
                <a:solidFill>
                  <a:srgbClr val="0057A5"/>
                </a:solidFill>
              </a:rPr>
              <a:t>Use OSSEs and field deployments to </a:t>
            </a:r>
            <a:r>
              <a:rPr lang="en" sz="1100">
                <a:solidFill>
                  <a:srgbClr val="841617"/>
                </a:solidFill>
              </a:rPr>
              <a:t>test analysis and retrieval techniques</a:t>
            </a:r>
            <a:r>
              <a:rPr lang="en" sz="1100">
                <a:solidFill>
                  <a:srgbClr val="0057A5"/>
                </a:solidFill>
              </a:rPr>
              <a:t> that could be performed in near-real time.</a:t>
            </a:r>
            <a:endParaRPr sz="1100">
              <a:solidFill>
                <a:srgbClr val="0057A5"/>
              </a:solidFill>
            </a:endParaRPr>
          </a:p>
          <a:p>
            <a:pPr marL="228600" marR="0" lvl="0" indent="-184150" algn="just" rtl="0">
              <a:lnSpc>
                <a:spcPct val="140136"/>
              </a:lnSpc>
              <a:spcBef>
                <a:spcPts val="0"/>
              </a:spcBef>
              <a:spcAft>
                <a:spcPts val="0"/>
              </a:spcAft>
              <a:buClr>
                <a:srgbClr val="0057A5"/>
              </a:buClr>
              <a:buSzPts val="1100"/>
              <a:buAutoNum type="arabicPeriod"/>
            </a:pPr>
            <a:r>
              <a:rPr lang="en" sz="1100">
                <a:solidFill>
                  <a:srgbClr val="0057A5"/>
                </a:solidFill>
              </a:rPr>
              <a:t>Leverage high-resolution flow-simulations and data from past and current CopterSonde deployments to </a:t>
            </a:r>
            <a:r>
              <a:rPr lang="en" sz="1100">
                <a:solidFill>
                  <a:srgbClr val="841617"/>
                </a:solidFill>
              </a:rPr>
              <a:t>improve upon the CopterSonde design for operational profiling.</a:t>
            </a:r>
            <a:endParaRPr sz="1100">
              <a:solidFill>
                <a:srgbClr val="841617"/>
              </a:solidFill>
            </a:endParaRPr>
          </a:p>
          <a:p>
            <a:pPr marL="0" marR="0" lvl="0" indent="0" algn="just" rtl="0">
              <a:lnSpc>
                <a:spcPct val="140136"/>
              </a:lnSpc>
              <a:spcBef>
                <a:spcPts val="0"/>
              </a:spcBef>
              <a:spcAft>
                <a:spcPts val="0"/>
              </a:spcAft>
              <a:buNone/>
            </a:pPr>
            <a:endParaRPr sz="1100">
              <a:solidFill>
                <a:srgbClr val="0057A5"/>
              </a:solidFill>
            </a:endParaRPr>
          </a:p>
        </p:txBody>
      </p:sp>
      <p:sp>
        <p:nvSpPr>
          <p:cNvPr id="590" name="Google Shape;590;p60"/>
          <p:cNvSpPr/>
          <p:nvPr/>
        </p:nvSpPr>
        <p:spPr>
          <a:xfrm>
            <a:off x="8214750" y="1039950"/>
            <a:ext cx="864290" cy="838108"/>
          </a:xfrm>
          <a:custGeom>
            <a:avLst/>
            <a:gdLst/>
            <a:ahLst/>
            <a:cxnLst/>
            <a:rect l="l" t="t" r="r" b="b"/>
            <a:pathLst>
              <a:path w="1196249" h="1201589" extrusionOk="0">
                <a:moveTo>
                  <a:pt x="0" y="0"/>
                </a:moveTo>
                <a:lnTo>
                  <a:pt x="1196249" y="0"/>
                </a:lnTo>
                <a:lnTo>
                  <a:pt x="1196249" y="1201589"/>
                </a:lnTo>
                <a:lnTo>
                  <a:pt x="0" y="1201589"/>
                </a:lnTo>
                <a:lnTo>
                  <a:pt x="0" y="0"/>
                </a:lnTo>
                <a:close/>
              </a:path>
            </a:pathLst>
          </a:custGeom>
          <a:blipFill rotWithShape="1">
            <a:blip r:embed="rId4">
              <a:alphaModFix/>
            </a:blip>
            <a:stretch>
              <a:fillRect/>
            </a:stretch>
          </a:blipFill>
          <a:ln>
            <a:noFill/>
          </a:ln>
        </p:spPr>
        <p:txBody>
          <a:bodyPr/>
          <a:lstStyle/>
          <a:p>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61"/>
          <p:cNvSpPr txBox="1"/>
          <p:nvPr/>
        </p:nvSpPr>
        <p:spPr>
          <a:xfrm>
            <a:off x="506000" y="522375"/>
            <a:ext cx="6957600" cy="1118400"/>
          </a:xfrm>
          <a:prstGeom prst="rect">
            <a:avLst/>
          </a:prstGeom>
          <a:noFill/>
          <a:ln>
            <a:noFill/>
          </a:ln>
        </p:spPr>
        <p:txBody>
          <a:bodyPr spcFirstLastPara="1" wrap="square" lIns="0" tIns="0" rIns="0" bIns="0" anchor="t" anchorCtr="0">
            <a:spAutoFit/>
          </a:bodyPr>
          <a:lstStyle/>
          <a:p>
            <a:pPr marL="0" marR="0" lvl="0" indent="0" algn="just" rtl="0">
              <a:lnSpc>
                <a:spcPct val="140136"/>
              </a:lnSpc>
              <a:spcBef>
                <a:spcPts val="0"/>
              </a:spcBef>
              <a:spcAft>
                <a:spcPts val="0"/>
              </a:spcAft>
              <a:buClr>
                <a:srgbClr val="000000"/>
              </a:buClr>
              <a:buFont typeface="Arial"/>
              <a:buNone/>
            </a:pPr>
            <a:r>
              <a:rPr lang="en" sz="1100">
                <a:solidFill>
                  <a:srgbClr val="0057A5"/>
                </a:solidFill>
              </a:rPr>
              <a:t>This study proposes to conduct research that will facilitate the development of a vital boundary layer profiling mesonet, often referred to as a </a:t>
            </a:r>
            <a:r>
              <a:rPr lang="en" sz="1100">
                <a:solidFill>
                  <a:srgbClr val="841617"/>
                </a:solidFill>
              </a:rPr>
              <a:t>3D mesonet</a:t>
            </a:r>
            <a:r>
              <a:rPr lang="en" sz="1100">
                <a:solidFill>
                  <a:srgbClr val="0057A5"/>
                </a:solidFill>
              </a:rPr>
              <a:t>, that could fill the boundary layer data gap in current observation networks. </a:t>
            </a:r>
            <a:r>
              <a:rPr lang="en" sz="1100">
                <a:solidFill>
                  <a:srgbClr val="841617"/>
                </a:solidFill>
              </a:rPr>
              <a:t>Remote </a:t>
            </a:r>
            <a:r>
              <a:rPr lang="en" sz="1100" i="1">
                <a:solidFill>
                  <a:srgbClr val="841617"/>
                </a:solidFill>
              </a:rPr>
              <a:t>and</a:t>
            </a:r>
            <a:r>
              <a:rPr lang="en" sz="1100">
                <a:solidFill>
                  <a:srgbClr val="841617"/>
                </a:solidFill>
              </a:rPr>
              <a:t> in situ platforms</a:t>
            </a:r>
            <a:r>
              <a:rPr lang="en" sz="1100">
                <a:solidFill>
                  <a:srgbClr val="0057A5"/>
                </a:solidFill>
              </a:rPr>
              <a:t> such as infrared spectrometers, microwave radiometers, Doppler lidars, and weather-sensing uncrewed aircraft systems (UAS) can provide boundary layer observation profiles, but the </a:t>
            </a:r>
            <a:r>
              <a:rPr lang="en" sz="1100" b="1">
                <a:solidFill>
                  <a:srgbClr val="841617"/>
                </a:solidFill>
              </a:rPr>
              <a:t>optimal design of such a network venturing into the vertical remains unknown</a:t>
            </a:r>
            <a:r>
              <a:rPr lang="en" sz="1100">
                <a:solidFill>
                  <a:srgbClr val="0057A5"/>
                </a:solidFill>
              </a:rPr>
              <a:t>.</a:t>
            </a:r>
            <a:endParaRPr sz="1000"/>
          </a:p>
        </p:txBody>
      </p:sp>
      <p:sp>
        <p:nvSpPr>
          <p:cNvPr id="596" name="Google Shape;596;p61"/>
          <p:cNvSpPr txBox="1"/>
          <p:nvPr/>
        </p:nvSpPr>
        <p:spPr>
          <a:xfrm>
            <a:off x="506000" y="38175"/>
            <a:ext cx="7279500" cy="384900"/>
          </a:xfrm>
          <a:prstGeom prst="rect">
            <a:avLst/>
          </a:prstGeom>
          <a:noFill/>
          <a:ln>
            <a:noFill/>
          </a:ln>
        </p:spPr>
        <p:txBody>
          <a:bodyPr spcFirstLastPara="1" wrap="square" lIns="0" tIns="0" rIns="0" bIns="0" anchor="t" anchorCtr="0">
            <a:spAutoFit/>
          </a:bodyPr>
          <a:lstStyle/>
          <a:p>
            <a:pPr marL="0" marR="0" lvl="0" indent="0" algn="ctr" rtl="0">
              <a:lnSpc>
                <a:spcPct val="117993"/>
              </a:lnSpc>
              <a:spcBef>
                <a:spcPts val="0"/>
              </a:spcBef>
              <a:spcAft>
                <a:spcPts val="0"/>
              </a:spcAft>
              <a:buNone/>
            </a:pPr>
            <a:r>
              <a:rPr lang="en" sz="2500" b="1">
                <a:solidFill>
                  <a:srgbClr val="0070C0"/>
                </a:solidFill>
              </a:rPr>
              <a:t>WPO: Venturing into the Vertical–OSSES</a:t>
            </a:r>
            <a:endParaRPr sz="2500" b="1">
              <a:solidFill>
                <a:srgbClr val="0070C0"/>
              </a:solidFill>
            </a:endParaRPr>
          </a:p>
        </p:txBody>
      </p:sp>
      <p:sp>
        <p:nvSpPr>
          <p:cNvPr id="597" name="Google Shape;597;p61"/>
          <p:cNvSpPr txBox="1"/>
          <p:nvPr/>
        </p:nvSpPr>
        <p:spPr>
          <a:xfrm>
            <a:off x="5274350" y="1811500"/>
            <a:ext cx="2640000" cy="384900"/>
          </a:xfrm>
          <a:prstGeom prst="rect">
            <a:avLst/>
          </a:prstGeom>
          <a:noFill/>
          <a:ln>
            <a:noFill/>
          </a:ln>
        </p:spPr>
        <p:txBody>
          <a:bodyPr spcFirstLastPara="1" wrap="square" lIns="45725" tIns="45725" rIns="45725" bIns="45725" anchor="t" anchorCtr="0">
            <a:spAutoFit/>
          </a:bodyPr>
          <a:lstStyle/>
          <a:p>
            <a:pPr marL="0" lvl="0" indent="0" algn="ctr" rtl="0">
              <a:lnSpc>
                <a:spcPct val="117993"/>
              </a:lnSpc>
              <a:spcBef>
                <a:spcPts val="0"/>
              </a:spcBef>
              <a:spcAft>
                <a:spcPts val="0"/>
              </a:spcAft>
              <a:buNone/>
            </a:pPr>
            <a:r>
              <a:rPr lang="en" sz="1900" b="1">
                <a:solidFill>
                  <a:srgbClr val="841617"/>
                </a:solidFill>
              </a:rPr>
              <a:t>Key research goals:</a:t>
            </a:r>
            <a:endParaRPr sz="1900" b="1">
              <a:solidFill>
                <a:srgbClr val="841617"/>
              </a:solidFill>
            </a:endParaRPr>
          </a:p>
        </p:txBody>
      </p:sp>
      <p:sp>
        <p:nvSpPr>
          <p:cNvPr id="598" name="Google Shape;598;p61"/>
          <p:cNvSpPr txBox="1"/>
          <p:nvPr/>
        </p:nvSpPr>
        <p:spPr>
          <a:xfrm>
            <a:off x="4201850" y="2196400"/>
            <a:ext cx="4785000" cy="2542200"/>
          </a:xfrm>
          <a:prstGeom prst="rect">
            <a:avLst/>
          </a:prstGeom>
          <a:noFill/>
          <a:ln>
            <a:noFill/>
          </a:ln>
        </p:spPr>
        <p:txBody>
          <a:bodyPr spcFirstLastPara="1" wrap="square" lIns="0" tIns="0" rIns="0" bIns="0" anchor="t" anchorCtr="0">
            <a:spAutoFit/>
          </a:bodyPr>
          <a:lstStyle/>
          <a:p>
            <a:pPr marL="228600" marR="0" lvl="0" indent="-184150" algn="just" rtl="0">
              <a:lnSpc>
                <a:spcPct val="140136"/>
              </a:lnSpc>
              <a:spcBef>
                <a:spcPts val="0"/>
              </a:spcBef>
              <a:spcAft>
                <a:spcPts val="0"/>
              </a:spcAft>
              <a:buClr>
                <a:srgbClr val="0057A5"/>
              </a:buClr>
              <a:buSzPts val="1100"/>
              <a:buAutoNum type="arabicPeriod"/>
            </a:pPr>
            <a:r>
              <a:rPr lang="en" sz="1100" b="1">
                <a:solidFill>
                  <a:srgbClr val="0057A5"/>
                </a:solidFill>
              </a:rPr>
              <a:t>Observing system simulation experiments (OSSEs) with </a:t>
            </a:r>
            <a:r>
              <a:rPr lang="en" sz="1100" b="1">
                <a:solidFill>
                  <a:srgbClr val="841617"/>
                </a:solidFill>
              </a:rPr>
              <a:t>high-quality observation </a:t>
            </a:r>
            <a:r>
              <a:rPr lang="en" sz="1100" b="1" i="1">
                <a:solidFill>
                  <a:srgbClr val="841617"/>
                </a:solidFill>
              </a:rPr>
              <a:t>simulators</a:t>
            </a:r>
            <a:r>
              <a:rPr lang="en" sz="1100">
                <a:solidFill>
                  <a:srgbClr val="0057A5"/>
                </a:solidFill>
              </a:rPr>
              <a:t> to replicate directly observed variables from remote profilers, UAS.</a:t>
            </a:r>
            <a:endParaRPr sz="1100">
              <a:solidFill>
                <a:srgbClr val="0057A5"/>
              </a:solidFill>
            </a:endParaRPr>
          </a:p>
          <a:p>
            <a:pPr marL="228600" marR="0" lvl="0" indent="-184150" algn="just" rtl="0">
              <a:lnSpc>
                <a:spcPct val="140136"/>
              </a:lnSpc>
              <a:spcBef>
                <a:spcPts val="0"/>
              </a:spcBef>
              <a:spcAft>
                <a:spcPts val="0"/>
              </a:spcAft>
              <a:buClr>
                <a:srgbClr val="0057A5"/>
              </a:buClr>
              <a:buSzPts val="1100"/>
              <a:buFont typeface="Poppins Medium"/>
              <a:buAutoNum type="arabicPeriod"/>
            </a:pPr>
            <a:r>
              <a:rPr lang="en" sz="1100">
                <a:solidFill>
                  <a:srgbClr val="841617"/>
                </a:solidFill>
              </a:rPr>
              <a:t>Field deployments with </a:t>
            </a:r>
            <a:r>
              <a:rPr lang="en" sz="1100" b="1">
                <a:solidFill>
                  <a:srgbClr val="841617"/>
                </a:solidFill>
              </a:rPr>
              <a:t>up to 12 weather UAS </a:t>
            </a:r>
            <a:r>
              <a:rPr lang="en" sz="1100">
                <a:solidFill>
                  <a:srgbClr val="0057A5"/>
                </a:solidFill>
              </a:rPr>
              <a:t>to replicate operational boundary layer profiling mesonet in high-impact weather environments.</a:t>
            </a:r>
            <a:endParaRPr sz="1100">
              <a:solidFill>
                <a:srgbClr val="0057A5"/>
              </a:solidFill>
            </a:endParaRPr>
          </a:p>
          <a:p>
            <a:pPr marL="228600" marR="0" lvl="0" indent="-184150" algn="just" rtl="0">
              <a:lnSpc>
                <a:spcPct val="140136"/>
              </a:lnSpc>
              <a:spcBef>
                <a:spcPts val="0"/>
              </a:spcBef>
              <a:spcAft>
                <a:spcPts val="0"/>
              </a:spcAft>
              <a:buClr>
                <a:srgbClr val="0057A5"/>
              </a:buClr>
              <a:buSzPts val="1100"/>
              <a:buAutoNum type="arabicPeriod"/>
            </a:pPr>
            <a:r>
              <a:rPr lang="en" sz="1100">
                <a:solidFill>
                  <a:srgbClr val="0057A5"/>
                </a:solidFill>
              </a:rPr>
              <a:t>Use OSSEs and field deployments to </a:t>
            </a:r>
            <a:r>
              <a:rPr lang="en" sz="1100">
                <a:solidFill>
                  <a:srgbClr val="841617"/>
                </a:solidFill>
              </a:rPr>
              <a:t>test analysis and retrieval techniques</a:t>
            </a:r>
            <a:r>
              <a:rPr lang="en" sz="1100">
                <a:solidFill>
                  <a:srgbClr val="0057A5"/>
                </a:solidFill>
              </a:rPr>
              <a:t> that could be performed in near-real time.</a:t>
            </a:r>
            <a:endParaRPr sz="1100">
              <a:solidFill>
                <a:srgbClr val="0057A5"/>
              </a:solidFill>
            </a:endParaRPr>
          </a:p>
          <a:p>
            <a:pPr marL="228600" marR="0" lvl="0" indent="-184150" algn="just" rtl="0">
              <a:lnSpc>
                <a:spcPct val="140136"/>
              </a:lnSpc>
              <a:spcBef>
                <a:spcPts val="0"/>
              </a:spcBef>
              <a:spcAft>
                <a:spcPts val="0"/>
              </a:spcAft>
              <a:buClr>
                <a:srgbClr val="0057A5"/>
              </a:buClr>
              <a:buSzPts val="1100"/>
              <a:buAutoNum type="arabicPeriod"/>
            </a:pPr>
            <a:r>
              <a:rPr lang="en" sz="1100">
                <a:solidFill>
                  <a:srgbClr val="0057A5"/>
                </a:solidFill>
              </a:rPr>
              <a:t>Leverage high-resolution flow-simulations and data from past and current CopterSonde deployments to </a:t>
            </a:r>
            <a:r>
              <a:rPr lang="en" sz="1100">
                <a:solidFill>
                  <a:srgbClr val="841617"/>
                </a:solidFill>
              </a:rPr>
              <a:t>improve upon the CopterSonde design for operational profiling.</a:t>
            </a:r>
            <a:endParaRPr sz="1100">
              <a:solidFill>
                <a:srgbClr val="841617"/>
              </a:solidFill>
            </a:endParaRPr>
          </a:p>
          <a:p>
            <a:pPr marL="0" marR="0" lvl="0" indent="0" algn="just" rtl="0">
              <a:lnSpc>
                <a:spcPct val="140136"/>
              </a:lnSpc>
              <a:spcBef>
                <a:spcPts val="0"/>
              </a:spcBef>
              <a:spcAft>
                <a:spcPts val="0"/>
              </a:spcAft>
              <a:buNone/>
            </a:pPr>
            <a:endParaRPr sz="1100">
              <a:solidFill>
                <a:srgbClr val="0057A5"/>
              </a:solidFill>
            </a:endParaRPr>
          </a:p>
        </p:txBody>
      </p:sp>
      <p:sp>
        <p:nvSpPr>
          <p:cNvPr id="599" name="Google Shape;599;p61"/>
          <p:cNvSpPr/>
          <p:nvPr/>
        </p:nvSpPr>
        <p:spPr>
          <a:xfrm>
            <a:off x="8214750" y="1039950"/>
            <a:ext cx="864290" cy="838108"/>
          </a:xfrm>
          <a:custGeom>
            <a:avLst/>
            <a:gdLst/>
            <a:ahLst/>
            <a:cxnLst/>
            <a:rect l="l" t="t" r="r" b="b"/>
            <a:pathLst>
              <a:path w="1196249" h="1201589" extrusionOk="0">
                <a:moveTo>
                  <a:pt x="0" y="0"/>
                </a:moveTo>
                <a:lnTo>
                  <a:pt x="1196249" y="0"/>
                </a:lnTo>
                <a:lnTo>
                  <a:pt x="1196249" y="1201589"/>
                </a:lnTo>
                <a:lnTo>
                  <a:pt x="0" y="1201589"/>
                </a:lnTo>
                <a:lnTo>
                  <a:pt x="0" y="0"/>
                </a:lnTo>
                <a:close/>
              </a:path>
            </a:pathLst>
          </a:custGeom>
          <a:blipFill rotWithShape="1">
            <a:blip r:embed="rId3">
              <a:alphaModFix/>
            </a:blip>
            <a:stretch>
              <a:fillRect/>
            </a:stretch>
          </a:blipFill>
          <a:ln>
            <a:noFill/>
          </a:ln>
        </p:spPr>
        <p:txBody>
          <a:bodyPr/>
          <a:lstStyle/>
          <a:p>
            <a:endParaRPr lang="en-US"/>
          </a:p>
        </p:txBody>
      </p:sp>
      <p:sp>
        <p:nvSpPr>
          <p:cNvPr id="600" name="Google Shape;600;p61"/>
          <p:cNvSpPr/>
          <p:nvPr/>
        </p:nvSpPr>
        <p:spPr>
          <a:xfrm>
            <a:off x="1042048" y="2005288"/>
            <a:ext cx="2599200" cy="1998900"/>
          </a:xfrm>
          <a:prstGeom prst="triangle">
            <a:avLst>
              <a:gd name="adj" fmla="val 50000"/>
            </a:avLst>
          </a:prstGeom>
          <a:solidFill>
            <a:srgbClr val="69B7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61"/>
          <p:cNvSpPr txBox="1"/>
          <p:nvPr/>
        </p:nvSpPr>
        <p:spPr>
          <a:xfrm>
            <a:off x="1620209" y="2996368"/>
            <a:ext cx="1443600" cy="804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200" b="1">
                <a:solidFill>
                  <a:srgbClr val="003087"/>
                </a:solidFill>
                <a:latin typeface="Roboto"/>
                <a:ea typeface="Roboto"/>
                <a:cs typeface="Roboto"/>
                <a:sym typeface="Roboto"/>
              </a:rPr>
              <a:t>MULTI PURPOSE OSSE FRAMEWORK </a:t>
            </a:r>
            <a:endParaRPr sz="1200">
              <a:solidFill>
                <a:srgbClr val="003087"/>
              </a:solidFill>
            </a:endParaRPr>
          </a:p>
        </p:txBody>
      </p:sp>
      <p:sp>
        <p:nvSpPr>
          <p:cNvPr id="602" name="Google Shape;602;p61"/>
          <p:cNvSpPr/>
          <p:nvPr/>
        </p:nvSpPr>
        <p:spPr>
          <a:xfrm rot="10800000">
            <a:off x="1545114" y="4117592"/>
            <a:ext cx="1740900" cy="125400"/>
          </a:xfrm>
          <a:prstGeom prst="rightArrow">
            <a:avLst>
              <a:gd name="adj1" fmla="val 25514"/>
              <a:gd name="adj2" fmla="val 64322"/>
            </a:avLst>
          </a:prstGeom>
          <a:solidFill>
            <a:srgbClr val="003087"/>
          </a:solidFill>
          <a:ln w="9525" cap="flat" cmpd="sng">
            <a:solidFill>
              <a:srgbClr val="0030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61"/>
          <p:cNvSpPr txBox="1"/>
          <p:nvPr/>
        </p:nvSpPr>
        <p:spPr>
          <a:xfrm rot="620">
            <a:off x="1542458" y="4197793"/>
            <a:ext cx="1662900" cy="292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800" b="1">
                <a:solidFill>
                  <a:srgbClr val="0070C0"/>
                </a:solidFill>
                <a:latin typeface="Roboto"/>
                <a:ea typeface="Roboto"/>
                <a:cs typeface="Roboto"/>
                <a:sym typeface="Roboto"/>
              </a:rPr>
              <a:t>UPSCALED NETWORK HYPOTHESES</a:t>
            </a:r>
            <a:endParaRPr sz="800">
              <a:solidFill>
                <a:srgbClr val="0070C0"/>
              </a:solidFill>
            </a:endParaRPr>
          </a:p>
        </p:txBody>
      </p:sp>
      <p:sp>
        <p:nvSpPr>
          <p:cNvPr id="604" name="Google Shape;604;p61"/>
          <p:cNvSpPr/>
          <p:nvPr/>
        </p:nvSpPr>
        <p:spPr>
          <a:xfrm>
            <a:off x="3353574" y="3688575"/>
            <a:ext cx="654600" cy="654900"/>
          </a:xfrm>
          <a:prstGeom prst="ellipse">
            <a:avLst/>
          </a:prstGeom>
          <a:solidFill>
            <a:srgbClr val="003087"/>
          </a:solidFill>
          <a:ln>
            <a:noFill/>
          </a:ln>
          <a:effectLst>
            <a:outerShdw blurRad="57150" dist="19050" dir="5400000" algn="bl" rotWithShape="0">
              <a:srgbClr val="212121">
                <a:alpha val="38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rgbClr val="FFFFFF"/>
                </a:solidFill>
                <a:latin typeface="Roboto Medium"/>
                <a:ea typeface="Roboto Medium"/>
                <a:cs typeface="Roboto Medium"/>
                <a:sym typeface="Roboto Medium"/>
              </a:rPr>
              <a:t>FIELD</a:t>
            </a:r>
            <a:endParaRPr sz="800">
              <a:solidFill>
                <a:srgbClr val="FFFFFF"/>
              </a:solidFill>
              <a:latin typeface="Roboto Medium"/>
              <a:ea typeface="Roboto Medium"/>
              <a:cs typeface="Roboto Medium"/>
              <a:sym typeface="Roboto Medium"/>
            </a:endParaRPr>
          </a:p>
          <a:p>
            <a:pPr marL="0" lvl="0" indent="0" algn="ctr" rtl="0">
              <a:spcBef>
                <a:spcPts val="0"/>
              </a:spcBef>
              <a:spcAft>
                <a:spcPts val="0"/>
              </a:spcAft>
              <a:buNone/>
            </a:pPr>
            <a:r>
              <a:rPr lang="en" sz="800">
                <a:solidFill>
                  <a:srgbClr val="FFFFFF"/>
                </a:solidFill>
                <a:latin typeface="Roboto Medium"/>
                <a:ea typeface="Roboto Medium"/>
                <a:cs typeface="Roboto Medium"/>
                <a:sym typeface="Roboto Medium"/>
              </a:rPr>
              <a:t>OBS</a:t>
            </a:r>
            <a:endParaRPr sz="800">
              <a:solidFill>
                <a:srgbClr val="FFFFFF"/>
              </a:solidFill>
              <a:latin typeface="Roboto Medium"/>
              <a:ea typeface="Roboto Medium"/>
              <a:cs typeface="Roboto Medium"/>
              <a:sym typeface="Roboto Medium"/>
            </a:endParaRPr>
          </a:p>
        </p:txBody>
      </p:sp>
      <p:sp>
        <p:nvSpPr>
          <p:cNvPr id="605" name="Google Shape;605;p61"/>
          <p:cNvSpPr/>
          <p:nvPr/>
        </p:nvSpPr>
        <p:spPr>
          <a:xfrm rot="-3360517">
            <a:off x="731287" y="2839021"/>
            <a:ext cx="1629676" cy="125310"/>
          </a:xfrm>
          <a:prstGeom prst="rightArrow">
            <a:avLst>
              <a:gd name="adj1" fmla="val 25514"/>
              <a:gd name="adj2" fmla="val 64322"/>
            </a:avLst>
          </a:prstGeom>
          <a:solidFill>
            <a:srgbClr val="003087"/>
          </a:solidFill>
          <a:ln w="9525" cap="flat" cmpd="sng">
            <a:solidFill>
              <a:srgbClr val="0030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61"/>
          <p:cNvSpPr txBox="1"/>
          <p:nvPr/>
        </p:nvSpPr>
        <p:spPr>
          <a:xfrm rot="-3365016">
            <a:off x="557568" y="2693633"/>
            <a:ext cx="1664030" cy="292803"/>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800" b="1">
                <a:solidFill>
                  <a:srgbClr val="0070C0"/>
                </a:solidFill>
                <a:latin typeface="Roboto"/>
                <a:ea typeface="Roboto"/>
                <a:cs typeface="Roboto"/>
                <a:sym typeface="Roboto"/>
              </a:rPr>
              <a:t>TEST DA IMPACTS</a:t>
            </a:r>
            <a:endParaRPr sz="800">
              <a:solidFill>
                <a:srgbClr val="0070C0"/>
              </a:solidFill>
            </a:endParaRPr>
          </a:p>
        </p:txBody>
      </p:sp>
      <p:sp>
        <p:nvSpPr>
          <p:cNvPr id="607" name="Google Shape;607;p61"/>
          <p:cNvSpPr/>
          <p:nvPr/>
        </p:nvSpPr>
        <p:spPr>
          <a:xfrm>
            <a:off x="602700" y="3612300"/>
            <a:ext cx="939600" cy="804300"/>
          </a:xfrm>
          <a:prstGeom prst="ellipse">
            <a:avLst/>
          </a:prstGeom>
          <a:solidFill>
            <a:srgbClr val="003087"/>
          </a:solidFill>
          <a:ln>
            <a:noFill/>
          </a:ln>
          <a:effectLst>
            <a:outerShdw blurRad="57150" dist="19050" dir="5400000" algn="bl" rotWithShape="0">
              <a:srgbClr val="212121">
                <a:alpha val="38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rgbClr val="FFFFFF"/>
                </a:solidFill>
                <a:latin typeface="Roboto Medium"/>
                <a:ea typeface="Roboto Medium"/>
                <a:cs typeface="Roboto Medium"/>
                <a:sym typeface="Roboto Medium"/>
              </a:rPr>
              <a:t>FULL</a:t>
            </a:r>
            <a:endParaRPr sz="700">
              <a:solidFill>
                <a:srgbClr val="FFFFFF"/>
              </a:solidFill>
              <a:latin typeface="Roboto Medium"/>
              <a:ea typeface="Roboto Medium"/>
              <a:cs typeface="Roboto Medium"/>
              <a:sym typeface="Roboto Medium"/>
            </a:endParaRPr>
          </a:p>
          <a:p>
            <a:pPr marL="0" lvl="0" indent="0" algn="ctr" rtl="0">
              <a:spcBef>
                <a:spcPts val="0"/>
              </a:spcBef>
              <a:spcAft>
                <a:spcPts val="0"/>
              </a:spcAft>
              <a:buNone/>
            </a:pPr>
            <a:r>
              <a:rPr lang="en" sz="700">
                <a:solidFill>
                  <a:srgbClr val="FFFFFF"/>
                </a:solidFill>
                <a:latin typeface="Roboto Medium"/>
                <a:ea typeface="Roboto Medium"/>
                <a:cs typeface="Roboto Medium"/>
                <a:sym typeface="Roboto Medium"/>
              </a:rPr>
              <a:t>SCALE NETWORK</a:t>
            </a:r>
            <a:endParaRPr sz="700">
              <a:solidFill>
                <a:srgbClr val="FFFFFF"/>
              </a:solidFill>
              <a:latin typeface="Roboto Medium"/>
              <a:ea typeface="Roboto Medium"/>
              <a:cs typeface="Roboto Medium"/>
              <a:sym typeface="Roboto Medium"/>
            </a:endParaRPr>
          </a:p>
          <a:p>
            <a:pPr marL="0" lvl="0" indent="0" algn="ctr" rtl="0">
              <a:spcBef>
                <a:spcPts val="0"/>
              </a:spcBef>
              <a:spcAft>
                <a:spcPts val="0"/>
              </a:spcAft>
              <a:buNone/>
            </a:pPr>
            <a:r>
              <a:rPr lang="en" sz="700">
                <a:solidFill>
                  <a:srgbClr val="FFFFFF"/>
                </a:solidFill>
                <a:latin typeface="Roboto Medium"/>
                <a:ea typeface="Roboto Medium"/>
                <a:cs typeface="Roboto Medium"/>
                <a:sym typeface="Roboto Medium"/>
              </a:rPr>
              <a:t>IDEAS</a:t>
            </a:r>
            <a:endParaRPr sz="700">
              <a:solidFill>
                <a:srgbClr val="FFFFFF"/>
              </a:solidFill>
              <a:latin typeface="Roboto Medium"/>
              <a:ea typeface="Roboto Medium"/>
              <a:cs typeface="Roboto Medium"/>
              <a:sym typeface="Roboto Medium"/>
            </a:endParaRPr>
          </a:p>
        </p:txBody>
      </p:sp>
      <p:sp>
        <p:nvSpPr>
          <p:cNvPr id="608" name="Google Shape;608;p61"/>
          <p:cNvSpPr/>
          <p:nvPr/>
        </p:nvSpPr>
        <p:spPr>
          <a:xfrm rot="3420919">
            <a:off x="2345900" y="2842022"/>
            <a:ext cx="1581515" cy="125402"/>
          </a:xfrm>
          <a:prstGeom prst="rightArrow">
            <a:avLst>
              <a:gd name="adj1" fmla="val 25514"/>
              <a:gd name="adj2" fmla="val 64322"/>
            </a:avLst>
          </a:prstGeom>
          <a:solidFill>
            <a:srgbClr val="003087"/>
          </a:solidFill>
          <a:ln w="9525" cap="flat" cmpd="sng">
            <a:solidFill>
              <a:srgbClr val="0030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61"/>
          <p:cNvSpPr/>
          <p:nvPr/>
        </p:nvSpPr>
        <p:spPr>
          <a:xfrm>
            <a:off x="1975175" y="1694900"/>
            <a:ext cx="694800" cy="695100"/>
          </a:xfrm>
          <a:prstGeom prst="ellipse">
            <a:avLst/>
          </a:prstGeom>
          <a:solidFill>
            <a:srgbClr val="003087"/>
          </a:solidFill>
          <a:ln>
            <a:noFill/>
          </a:ln>
          <a:effectLst>
            <a:outerShdw blurRad="57150" dist="19050" dir="5400000" algn="bl" rotWithShape="0">
              <a:srgbClr val="212121">
                <a:alpha val="38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rgbClr val="FFFFFF"/>
                </a:solidFill>
                <a:latin typeface="Roboto"/>
                <a:ea typeface="Roboto"/>
                <a:cs typeface="Roboto"/>
                <a:sym typeface="Roboto"/>
              </a:rPr>
              <a:t>OSSE</a:t>
            </a:r>
            <a:endParaRPr sz="900" b="1">
              <a:solidFill>
                <a:srgbClr val="FFFFFF"/>
              </a:solidFill>
              <a:latin typeface="Roboto"/>
              <a:ea typeface="Roboto"/>
              <a:cs typeface="Roboto"/>
              <a:sym typeface="Roboto"/>
            </a:endParaRPr>
          </a:p>
        </p:txBody>
      </p:sp>
      <p:sp>
        <p:nvSpPr>
          <p:cNvPr id="610" name="Google Shape;610;p61"/>
          <p:cNvSpPr txBox="1"/>
          <p:nvPr/>
        </p:nvSpPr>
        <p:spPr>
          <a:xfrm rot="3420634">
            <a:off x="2411503" y="2643737"/>
            <a:ext cx="1673878" cy="292822"/>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800" b="1">
                <a:solidFill>
                  <a:srgbClr val="0070C0"/>
                </a:solidFill>
                <a:latin typeface="Roboto"/>
                <a:ea typeface="Roboto"/>
                <a:cs typeface="Roboto"/>
                <a:sym typeface="Roboto"/>
              </a:rPr>
              <a:t>INFORM NETWORK DESIGN</a:t>
            </a:r>
            <a:endParaRPr sz="800">
              <a:solidFill>
                <a:srgbClr val="0070C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62"/>
          <p:cNvSpPr txBox="1">
            <a:spLocks noGrp="1"/>
          </p:cNvSpPr>
          <p:nvPr>
            <p:ph type="title"/>
          </p:nvPr>
        </p:nvSpPr>
        <p:spPr>
          <a:xfrm>
            <a:off x="2518307" y="314115"/>
            <a:ext cx="6409200" cy="27201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SzPts val="990"/>
              <a:buNone/>
            </a:pPr>
            <a:r>
              <a:rPr lang="en" sz="3200"/>
              <a:t>PERiLS PBL Profiling:</a:t>
            </a:r>
            <a:endParaRPr sz="3200"/>
          </a:p>
          <a:p>
            <a:pPr marL="0" lvl="0" indent="0" algn="l" rtl="0">
              <a:spcBef>
                <a:spcPts val="0"/>
              </a:spcBef>
              <a:spcAft>
                <a:spcPts val="0"/>
              </a:spcAft>
              <a:buSzPts val="990"/>
              <a:buNone/>
            </a:pPr>
            <a:r>
              <a:rPr lang="en" sz="3200" b="0" i="1">
                <a:solidFill>
                  <a:srgbClr val="888888"/>
                </a:solidFill>
              </a:rPr>
              <a:t>CLAMPS and CopterSonde UAS</a:t>
            </a:r>
            <a:endParaRPr sz="3200" b="0" i="1">
              <a:solidFill>
                <a:srgbClr val="888888"/>
              </a:solidFill>
            </a:endParaRPr>
          </a:p>
        </p:txBody>
      </p:sp>
      <p:sp>
        <p:nvSpPr>
          <p:cNvPr id="616" name="Google Shape;616;p62"/>
          <p:cNvSpPr txBox="1">
            <a:spLocks noGrp="1"/>
          </p:cNvSpPr>
          <p:nvPr>
            <p:ph type="body" idx="1"/>
          </p:nvPr>
        </p:nvSpPr>
        <p:spPr>
          <a:xfrm>
            <a:off x="623900" y="3382664"/>
            <a:ext cx="8520000" cy="1323300"/>
          </a:xfrm>
          <a:prstGeom prst="rect">
            <a:avLst/>
          </a:prstGeom>
        </p:spPr>
        <p:txBody>
          <a:bodyPr spcFirstLastPara="1" wrap="square" lIns="68575" tIns="34275" rIns="68575" bIns="34275" anchor="t" anchorCtr="0">
            <a:normAutofit lnSpcReduction="10000"/>
          </a:bodyPr>
          <a:lstStyle/>
          <a:p>
            <a:pPr marL="0" lvl="0" indent="0" algn="l" rtl="0">
              <a:spcBef>
                <a:spcPts val="800"/>
              </a:spcBef>
              <a:spcAft>
                <a:spcPts val="0"/>
              </a:spcAft>
              <a:buNone/>
            </a:pPr>
            <a:r>
              <a:rPr lang="en" dirty="0"/>
              <a:t>Dr. Elizabeth Smith</a:t>
            </a:r>
            <a:r>
              <a:rPr lang="en" sz="1600" b="0" dirty="0"/>
              <a:t> Research Meteorologist–NOAA National Severe Storms Laboratory</a:t>
            </a:r>
            <a:endParaRPr sz="1600" b="0" dirty="0"/>
          </a:p>
          <a:p>
            <a:pPr marL="2143125" lvl="0" indent="0" algn="l" rtl="0">
              <a:spcBef>
                <a:spcPts val="800"/>
              </a:spcBef>
              <a:spcAft>
                <a:spcPts val="0"/>
              </a:spcAft>
              <a:buNone/>
            </a:pPr>
            <a:r>
              <a:rPr lang="en" sz="1600" b="0" dirty="0"/>
              <a:t>Affiliated Assistant Professor–OU School of Meteorology</a:t>
            </a:r>
            <a:endParaRPr sz="1600" b="0" dirty="0"/>
          </a:p>
          <a:p>
            <a:pPr marL="2143125" lvl="0" indent="0" algn="l" rtl="0">
              <a:spcBef>
                <a:spcPts val="800"/>
              </a:spcBef>
              <a:spcAft>
                <a:spcPts val="0"/>
              </a:spcAft>
              <a:buNone/>
            </a:pPr>
            <a:r>
              <a:rPr lang="en" sz="1600" b="0" i="1" dirty="0">
                <a:solidFill>
                  <a:srgbClr val="0053A0"/>
                </a:solidFill>
              </a:rPr>
              <a:t>Email: elizabeth.smith@noaa.gov / Social media: @eeeeelizzzzz</a:t>
            </a:r>
            <a:endParaRPr sz="1600" b="0" dirty="0"/>
          </a:p>
          <a:p>
            <a:pPr marL="2143125" lvl="0" indent="0" algn="l" rtl="0">
              <a:spcBef>
                <a:spcPts val="800"/>
              </a:spcBef>
              <a:spcAft>
                <a:spcPts val="0"/>
              </a:spcAft>
              <a:buNone/>
            </a:pPr>
            <a:r>
              <a:rPr lang="en" sz="1600" b="0" i="1" dirty="0">
                <a:solidFill>
                  <a:schemeClr val="dk2"/>
                </a:solidFill>
              </a:rPr>
              <a:t>Tyler Bell, Joshua Gebauer, Tony Segales – OU CIWRO </a:t>
            </a:r>
            <a:endParaRPr sz="1600" b="0" i="1" dirty="0">
              <a:solidFill>
                <a:schemeClr val="dk2"/>
              </a:solidFill>
            </a:endParaRPr>
          </a:p>
        </p:txBody>
      </p:sp>
      <p:pic>
        <p:nvPicPr>
          <p:cNvPr id="617" name="Google Shape;617;p62"/>
          <p:cNvPicPr preferRelativeResize="0"/>
          <p:nvPr/>
        </p:nvPicPr>
        <p:blipFill>
          <a:blip r:embed="rId3">
            <a:alphaModFix/>
          </a:blip>
          <a:stretch>
            <a:fillRect/>
          </a:stretch>
        </p:blipFill>
        <p:spPr>
          <a:xfrm>
            <a:off x="364750" y="3981225"/>
            <a:ext cx="2417126" cy="73982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63"/>
          <p:cNvSpPr txBox="1">
            <a:spLocks noGrp="1"/>
          </p:cNvSpPr>
          <p:nvPr>
            <p:ph type="ctrTitle"/>
          </p:nvPr>
        </p:nvSpPr>
        <p:spPr>
          <a:xfrm>
            <a:off x="311700" y="0"/>
            <a:ext cx="8520600" cy="905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2780" b="1">
                <a:solidFill>
                  <a:srgbClr val="0944A1"/>
                </a:solidFill>
                <a:latin typeface="Signika"/>
                <a:ea typeface="Signika"/>
                <a:cs typeface="Signika"/>
                <a:sym typeface="Signika"/>
              </a:rPr>
              <a:t>TROPoe: Tropospheric Remotely Observed Profiling via Optimal Estimation</a:t>
            </a:r>
            <a:endParaRPr sz="2780" b="1">
              <a:solidFill>
                <a:srgbClr val="0944A1"/>
              </a:solidFill>
              <a:latin typeface="Signika"/>
              <a:ea typeface="Signika"/>
              <a:cs typeface="Signika"/>
              <a:sym typeface="Signika"/>
            </a:endParaRPr>
          </a:p>
        </p:txBody>
      </p:sp>
      <p:pic>
        <p:nvPicPr>
          <p:cNvPr id="623" name="Google Shape;623;p63"/>
          <p:cNvPicPr preferRelativeResize="0"/>
          <p:nvPr/>
        </p:nvPicPr>
        <p:blipFill>
          <a:blip r:embed="rId3">
            <a:alphaModFix/>
          </a:blip>
          <a:stretch>
            <a:fillRect/>
          </a:stretch>
        </p:blipFill>
        <p:spPr>
          <a:xfrm>
            <a:off x="5398650" y="2021599"/>
            <a:ext cx="3709000" cy="1127375"/>
          </a:xfrm>
          <a:prstGeom prst="rect">
            <a:avLst/>
          </a:prstGeom>
          <a:noFill/>
          <a:ln>
            <a:noFill/>
          </a:ln>
        </p:spPr>
      </p:pic>
      <p:pic>
        <p:nvPicPr>
          <p:cNvPr id="624" name="Google Shape;624;p63"/>
          <p:cNvPicPr preferRelativeResize="0"/>
          <p:nvPr/>
        </p:nvPicPr>
        <p:blipFill>
          <a:blip r:embed="rId4">
            <a:alphaModFix/>
          </a:blip>
          <a:stretch>
            <a:fillRect/>
          </a:stretch>
        </p:blipFill>
        <p:spPr>
          <a:xfrm>
            <a:off x="5020925" y="3149748"/>
            <a:ext cx="4045751" cy="2004701"/>
          </a:xfrm>
          <a:prstGeom prst="rect">
            <a:avLst/>
          </a:prstGeom>
          <a:noFill/>
          <a:ln>
            <a:noFill/>
          </a:ln>
        </p:spPr>
      </p:pic>
      <p:pic>
        <p:nvPicPr>
          <p:cNvPr id="625" name="Google Shape;625;p63"/>
          <p:cNvPicPr preferRelativeResize="0"/>
          <p:nvPr/>
        </p:nvPicPr>
        <p:blipFill>
          <a:blip r:embed="rId5">
            <a:alphaModFix/>
          </a:blip>
          <a:stretch>
            <a:fillRect/>
          </a:stretch>
        </p:blipFill>
        <p:spPr>
          <a:xfrm>
            <a:off x="5456100" y="853975"/>
            <a:ext cx="3594099" cy="1166850"/>
          </a:xfrm>
          <a:prstGeom prst="rect">
            <a:avLst/>
          </a:prstGeom>
          <a:noFill/>
          <a:ln>
            <a:noFill/>
          </a:ln>
        </p:spPr>
      </p:pic>
      <p:sp>
        <p:nvSpPr>
          <p:cNvPr id="626" name="Google Shape;626;p63"/>
          <p:cNvSpPr txBox="1"/>
          <p:nvPr/>
        </p:nvSpPr>
        <p:spPr>
          <a:xfrm>
            <a:off x="172325" y="2791750"/>
            <a:ext cx="4848600" cy="259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t>Thermodynamic optimal estimation retrieval developed and maintained in collaboration with Global Systems Laboratory.</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a:t>Very flexible retrieval system that works with:</a:t>
            </a:r>
            <a:endParaRPr sz="1300"/>
          </a:p>
          <a:p>
            <a:pPr marL="457200" lvl="0" indent="-311150" algn="l" rtl="0">
              <a:spcBef>
                <a:spcPts val="0"/>
              </a:spcBef>
              <a:spcAft>
                <a:spcPts val="0"/>
              </a:spcAft>
              <a:buSzPts val="1300"/>
              <a:buChar char="●"/>
            </a:pPr>
            <a:r>
              <a:rPr lang="en" sz="1300"/>
              <a:t>Infrared spectrometers</a:t>
            </a:r>
            <a:endParaRPr sz="1300"/>
          </a:p>
          <a:p>
            <a:pPr marL="457200" lvl="0" indent="-311150" algn="l" rtl="0">
              <a:spcBef>
                <a:spcPts val="0"/>
              </a:spcBef>
              <a:spcAft>
                <a:spcPts val="0"/>
              </a:spcAft>
              <a:buSzPts val="1300"/>
              <a:buChar char="●"/>
            </a:pPr>
            <a:r>
              <a:rPr lang="en" sz="1300"/>
              <a:t>Microwave radiometers</a:t>
            </a:r>
            <a:endParaRPr sz="1300"/>
          </a:p>
          <a:p>
            <a:pPr marL="457200" lvl="0" indent="-311150" algn="l" rtl="0">
              <a:spcBef>
                <a:spcPts val="0"/>
              </a:spcBef>
              <a:spcAft>
                <a:spcPts val="0"/>
              </a:spcAft>
              <a:buSzPts val="1300"/>
              <a:buChar char="●"/>
            </a:pPr>
            <a:r>
              <a:rPr lang="en" sz="1300"/>
              <a:t>Micropulse differential absorption lidar</a:t>
            </a:r>
            <a:endParaRPr sz="1300"/>
          </a:p>
          <a:p>
            <a:pPr marL="457200" lvl="0" indent="-311150" algn="l" rtl="0">
              <a:spcBef>
                <a:spcPts val="0"/>
              </a:spcBef>
              <a:spcAft>
                <a:spcPts val="0"/>
              </a:spcAft>
              <a:buSzPts val="1300"/>
              <a:buChar char="●"/>
            </a:pPr>
            <a:r>
              <a:rPr lang="en" sz="1300"/>
              <a:t>Radio acoustic sounding systems</a:t>
            </a:r>
            <a:endParaRPr sz="1300"/>
          </a:p>
          <a:p>
            <a:pPr marL="457200" lvl="0" indent="-311150" algn="l" rtl="0">
              <a:spcBef>
                <a:spcPts val="0"/>
              </a:spcBef>
              <a:spcAft>
                <a:spcPts val="0"/>
              </a:spcAft>
              <a:buSzPts val="1300"/>
              <a:buChar char="●"/>
            </a:pPr>
            <a:r>
              <a:rPr lang="en" sz="1300"/>
              <a:t>CopterSondes</a:t>
            </a:r>
            <a:endParaRPr sz="1300"/>
          </a:p>
          <a:p>
            <a:pPr marL="457200" lvl="0" indent="-311150" algn="l" rtl="0">
              <a:spcBef>
                <a:spcPts val="0"/>
              </a:spcBef>
              <a:spcAft>
                <a:spcPts val="0"/>
              </a:spcAft>
              <a:buSzPts val="1300"/>
              <a:buChar char="●"/>
            </a:pPr>
            <a:r>
              <a:rPr lang="en" sz="1300"/>
              <a:t>Radiosondes</a:t>
            </a:r>
            <a:endParaRPr sz="1300"/>
          </a:p>
          <a:p>
            <a:pPr marL="457200" lvl="0" indent="-311150" algn="l" rtl="0">
              <a:spcBef>
                <a:spcPts val="0"/>
              </a:spcBef>
              <a:spcAft>
                <a:spcPts val="0"/>
              </a:spcAft>
              <a:buSzPts val="1300"/>
              <a:buChar char="●"/>
            </a:pPr>
            <a:r>
              <a:rPr lang="en" sz="1300"/>
              <a:t>Numerical weather prediction</a:t>
            </a:r>
            <a:endParaRPr sz="1300"/>
          </a:p>
        </p:txBody>
      </p:sp>
      <p:sp>
        <p:nvSpPr>
          <p:cNvPr id="627" name="Google Shape;627;p63"/>
          <p:cNvSpPr/>
          <p:nvPr/>
        </p:nvSpPr>
        <p:spPr>
          <a:xfrm>
            <a:off x="32775" y="2875175"/>
            <a:ext cx="4738200" cy="2211000"/>
          </a:xfrm>
          <a:prstGeom prst="rect">
            <a:avLst/>
          </a:prstGeom>
          <a:no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8" name="Google Shape;628;p63"/>
          <p:cNvPicPr preferRelativeResize="0"/>
          <p:nvPr/>
        </p:nvPicPr>
        <p:blipFill>
          <a:blip r:embed="rId6">
            <a:alphaModFix/>
          </a:blip>
          <a:stretch>
            <a:fillRect/>
          </a:stretch>
        </p:blipFill>
        <p:spPr>
          <a:xfrm>
            <a:off x="447275" y="1016550"/>
            <a:ext cx="3190377" cy="1663750"/>
          </a:xfrm>
          <a:prstGeom prst="rect">
            <a:avLst/>
          </a:prstGeom>
          <a:noFill/>
          <a:ln>
            <a:noFill/>
          </a:ln>
        </p:spPr>
      </p:pic>
      <p:sp>
        <p:nvSpPr>
          <p:cNvPr id="629" name="Google Shape;629;p63"/>
          <p:cNvSpPr/>
          <p:nvPr/>
        </p:nvSpPr>
        <p:spPr>
          <a:xfrm>
            <a:off x="3849425" y="1457875"/>
            <a:ext cx="1348500" cy="7698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TROPoe</a:t>
            </a:r>
            <a:endParaRPr b="1"/>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64"/>
          <p:cNvSpPr/>
          <p:nvPr/>
        </p:nvSpPr>
        <p:spPr>
          <a:xfrm>
            <a:off x="221175" y="516000"/>
            <a:ext cx="4738200" cy="2148300"/>
          </a:xfrm>
          <a:prstGeom prst="rect">
            <a:avLst/>
          </a:prstGeom>
          <a:noFill/>
          <a:ln w="19050" cap="flat" cmpd="sng">
            <a:solidFill>
              <a:srgbClr val="84161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841617"/>
              </a:solidFill>
            </a:endParaRPr>
          </a:p>
        </p:txBody>
      </p:sp>
      <p:sp>
        <p:nvSpPr>
          <p:cNvPr id="635" name="Google Shape;635;p64"/>
          <p:cNvSpPr txBox="1">
            <a:spLocks noGrp="1"/>
          </p:cNvSpPr>
          <p:nvPr>
            <p:ph type="ctrTitle"/>
          </p:nvPr>
        </p:nvSpPr>
        <p:spPr>
          <a:xfrm>
            <a:off x="360825" y="0"/>
            <a:ext cx="8520600" cy="577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750" b="1">
                <a:solidFill>
                  <a:srgbClr val="841617"/>
                </a:solidFill>
                <a:latin typeface="Signika"/>
                <a:ea typeface="Signika"/>
                <a:cs typeface="Signika"/>
                <a:sym typeface="Signika"/>
              </a:rPr>
              <a:t>WINDoe: Wind via Optimal Estimation</a:t>
            </a:r>
            <a:endParaRPr sz="2750" b="1">
              <a:solidFill>
                <a:srgbClr val="841617"/>
              </a:solidFill>
              <a:latin typeface="Signika"/>
              <a:ea typeface="Signika"/>
              <a:cs typeface="Signika"/>
              <a:sym typeface="Signika"/>
            </a:endParaRPr>
          </a:p>
        </p:txBody>
      </p:sp>
      <p:pic>
        <p:nvPicPr>
          <p:cNvPr id="636" name="Google Shape;636;p64"/>
          <p:cNvPicPr preferRelativeResize="0"/>
          <p:nvPr/>
        </p:nvPicPr>
        <p:blipFill rotWithShape="1">
          <a:blip r:embed="rId3">
            <a:alphaModFix/>
          </a:blip>
          <a:srcRect l="15565" t="11276" r="16729"/>
          <a:stretch/>
        </p:blipFill>
        <p:spPr>
          <a:xfrm>
            <a:off x="5729625" y="925650"/>
            <a:ext cx="2824925" cy="2776424"/>
          </a:xfrm>
          <a:prstGeom prst="rect">
            <a:avLst/>
          </a:prstGeom>
          <a:noFill/>
          <a:ln>
            <a:noFill/>
          </a:ln>
        </p:spPr>
      </p:pic>
      <p:sp>
        <p:nvSpPr>
          <p:cNvPr id="637" name="Google Shape;637;p64"/>
          <p:cNvSpPr txBox="1"/>
          <p:nvPr/>
        </p:nvSpPr>
        <p:spPr>
          <a:xfrm>
            <a:off x="5647700" y="566850"/>
            <a:ext cx="3341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WINDoe retrievals on 19 April 2023</a:t>
            </a:r>
            <a:endParaRPr/>
          </a:p>
        </p:txBody>
      </p:sp>
      <p:pic>
        <p:nvPicPr>
          <p:cNvPr id="638" name="Google Shape;638;p64"/>
          <p:cNvPicPr preferRelativeResize="0"/>
          <p:nvPr/>
        </p:nvPicPr>
        <p:blipFill>
          <a:blip r:embed="rId4">
            <a:alphaModFix/>
          </a:blip>
          <a:stretch>
            <a:fillRect/>
          </a:stretch>
        </p:blipFill>
        <p:spPr>
          <a:xfrm>
            <a:off x="0" y="2718152"/>
            <a:ext cx="5458350" cy="2425348"/>
          </a:xfrm>
          <a:prstGeom prst="rect">
            <a:avLst/>
          </a:prstGeom>
          <a:noFill/>
          <a:ln>
            <a:noFill/>
          </a:ln>
        </p:spPr>
      </p:pic>
      <p:sp>
        <p:nvSpPr>
          <p:cNvPr id="639" name="Google Shape;639;p64"/>
          <p:cNvSpPr txBox="1"/>
          <p:nvPr/>
        </p:nvSpPr>
        <p:spPr>
          <a:xfrm>
            <a:off x="260000" y="447900"/>
            <a:ext cx="4764900" cy="221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Newly developed wind profile optimal estimation retrieval designed to be a complement to TROPoe. Developed by CIWRO/NSSL staff.</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The technique allows for information content from wind profiling instrument to be used to the fullest extent and enables combined data products from:</a:t>
            </a:r>
            <a:endParaRPr sz="1200"/>
          </a:p>
          <a:p>
            <a:pPr marL="457200" lvl="0" indent="-304800" algn="l" rtl="0">
              <a:spcBef>
                <a:spcPts val="0"/>
              </a:spcBef>
              <a:spcAft>
                <a:spcPts val="0"/>
              </a:spcAft>
              <a:buSzPts val="1200"/>
              <a:buChar char="●"/>
            </a:pPr>
            <a:r>
              <a:rPr lang="en" sz="1200"/>
              <a:t>Doppler lidar</a:t>
            </a:r>
            <a:endParaRPr sz="1200"/>
          </a:p>
          <a:p>
            <a:pPr marL="457200" lvl="0" indent="-304800" algn="l" rtl="0">
              <a:spcBef>
                <a:spcPts val="0"/>
              </a:spcBef>
              <a:spcAft>
                <a:spcPts val="0"/>
              </a:spcAft>
              <a:buSzPts val="1200"/>
              <a:buChar char="●"/>
            </a:pPr>
            <a:r>
              <a:rPr lang="en" sz="1200"/>
              <a:t>Radar wind profiler</a:t>
            </a:r>
            <a:endParaRPr sz="1200"/>
          </a:p>
          <a:p>
            <a:pPr marL="457200" lvl="0" indent="-304800" algn="l" rtl="0">
              <a:spcBef>
                <a:spcPts val="0"/>
              </a:spcBef>
              <a:spcAft>
                <a:spcPts val="0"/>
              </a:spcAft>
              <a:buSzPts val="1200"/>
              <a:buChar char="●"/>
            </a:pPr>
            <a:r>
              <a:rPr lang="en" sz="1200"/>
              <a:t>CopterSondes</a:t>
            </a:r>
            <a:endParaRPr sz="1200"/>
          </a:p>
          <a:p>
            <a:pPr marL="457200" lvl="0" indent="-304800" algn="l" rtl="0">
              <a:spcBef>
                <a:spcPts val="0"/>
              </a:spcBef>
              <a:spcAft>
                <a:spcPts val="0"/>
              </a:spcAft>
              <a:buSzPts val="1200"/>
              <a:buChar char="●"/>
            </a:pPr>
            <a:r>
              <a:rPr lang="en" sz="1200"/>
              <a:t>Soundings</a:t>
            </a:r>
            <a:endParaRPr sz="1200"/>
          </a:p>
          <a:p>
            <a:pPr marL="457200" lvl="0" indent="-304800" algn="l" rtl="0">
              <a:spcBef>
                <a:spcPts val="0"/>
              </a:spcBef>
              <a:spcAft>
                <a:spcPts val="0"/>
              </a:spcAft>
              <a:buSzPts val="1200"/>
              <a:buChar char="●"/>
            </a:pPr>
            <a:r>
              <a:rPr lang="en" sz="1200"/>
              <a:t>Models</a:t>
            </a:r>
            <a:endParaRPr sz="1200"/>
          </a:p>
        </p:txBody>
      </p:sp>
      <p:sp>
        <p:nvSpPr>
          <p:cNvPr id="640" name="Google Shape;640;p64"/>
          <p:cNvSpPr txBox="1"/>
          <p:nvPr/>
        </p:nvSpPr>
        <p:spPr>
          <a:xfrm>
            <a:off x="435950" y="2604525"/>
            <a:ext cx="476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Example Combined WINDoe Retrieval at ARM-SGP Site</a:t>
            </a:r>
            <a:endParaRPr/>
          </a:p>
        </p:txBody>
      </p:sp>
      <p:sp>
        <p:nvSpPr>
          <p:cNvPr id="641" name="Google Shape;641;p64"/>
          <p:cNvSpPr txBox="1"/>
          <p:nvPr/>
        </p:nvSpPr>
        <p:spPr>
          <a:xfrm>
            <a:off x="5024900" y="3999400"/>
            <a:ext cx="2755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Code available for OAR at: </a:t>
            </a:r>
            <a:r>
              <a:rPr lang="en" sz="1200" u="sng">
                <a:solidFill>
                  <a:schemeClr val="hlink"/>
                </a:solidFill>
                <a:hlinkClick r:id="rId5"/>
              </a:rPr>
              <a:t>https://github.com/OAR-atmospheric-observations/WINDoe</a:t>
            </a:r>
            <a:endParaRPr sz="1200"/>
          </a:p>
        </p:txBody>
      </p:sp>
      <p:pic>
        <p:nvPicPr>
          <p:cNvPr id="642" name="Google Shape;642;p64"/>
          <p:cNvPicPr preferRelativeResize="0"/>
          <p:nvPr/>
        </p:nvPicPr>
        <p:blipFill>
          <a:blip r:embed="rId6">
            <a:alphaModFix/>
          </a:blip>
          <a:stretch>
            <a:fillRect/>
          </a:stretch>
        </p:blipFill>
        <p:spPr>
          <a:xfrm>
            <a:off x="7780700" y="3717725"/>
            <a:ext cx="1302249" cy="130224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pic>
        <p:nvPicPr>
          <p:cNvPr id="647" name="Google Shape;647;p65" title="CS_build_timelapse.mp4">
            <a:hlinkClick r:id="rId3"/>
          </p:cNvPr>
          <p:cNvPicPr preferRelativeResize="0"/>
          <p:nvPr/>
        </p:nvPicPr>
        <p:blipFill>
          <a:blip r:embed="rId4">
            <a:alphaModFix/>
          </a:blip>
          <a:stretch>
            <a:fillRect/>
          </a:stretch>
        </p:blipFill>
        <p:spPr>
          <a:xfrm>
            <a:off x="231650" y="176875"/>
            <a:ext cx="3874250" cy="2905675"/>
          </a:xfrm>
          <a:prstGeom prst="rect">
            <a:avLst/>
          </a:prstGeom>
          <a:noFill/>
          <a:ln>
            <a:noFill/>
          </a:ln>
          <a:effectLst>
            <a:outerShdw blurRad="57150" dist="19050" dir="5400000" algn="bl" rotWithShape="0">
              <a:srgbClr val="000000">
                <a:alpha val="50000"/>
              </a:srgbClr>
            </a:outerShdw>
          </a:effectLst>
        </p:spPr>
      </p:pic>
      <p:sp>
        <p:nvSpPr>
          <p:cNvPr id="648" name="Google Shape;648;p65"/>
          <p:cNvSpPr txBox="1"/>
          <p:nvPr/>
        </p:nvSpPr>
        <p:spPr>
          <a:xfrm>
            <a:off x="2606531" y="49885"/>
            <a:ext cx="7648200" cy="6045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 sz="4400">
                <a:solidFill>
                  <a:srgbClr val="881717"/>
                </a:solidFill>
                <a:latin typeface="Impact"/>
                <a:ea typeface="Impact"/>
                <a:cs typeface="Impact"/>
                <a:sym typeface="Impact"/>
              </a:rPr>
              <a:t>CopterSonde UAS</a:t>
            </a:r>
            <a:endParaRPr sz="4400">
              <a:solidFill>
                <a:srgbClr val="881717"/>
              </a:solidFill>
              <a:latin typeface="Impact"/>
              <a:ea typeface="Impact"/>
              <a:cs typeface="Impact"/>
              <a:sym typeface="Impact"/>
            </a:endParaRPr>
          </a:p>
        </p:txBody>
      </p:sp>
      <p:pic>
        <p:nvPicPr>
          <p:cNvPr id="649" name="Google Shape;649;p65" descr="Diagram&#10;&#10;Description automatically generated"/>
          <p:cNvPicPr preferRelativeResize="0"/>
          <p:nvPr/>
        </p:nvPicPr>
        <p:blipFill rotWithShape="1">
          <a:blip r:embed="rId5">
            <a:alphaModFix/>
          </a:blip>
          <a:srcRect/>
          <a:stretch/>
        </p:blipFill>
        <p:spPr>
          <a:xfrm>
            <a:off x="345875" y="3221975"/>
            <a:ext cx="4356101" cy="1863150"/>
          </a:xfrm>
          <a:prstGeom prst="rect">
            <a:avLst/>
          </a:prstGeom>
          <a:noFill/>
          <a:ln>
            <a:noFill/>
          </a:ln>
        </p:spPr>
      </p:pic>
      <p:sp>
        <p:nvSpPr>
          <p:cNvPr id="650" name="Google Shape;650;p65"/>
          <p:cNvSpPr txBox="1"/>
          <p:nvPr/>
        </p:nvSpPr>
        <p:spPr>
          <a:xfrm>
            <a:off x="5222752" y="693297"/>
            <a:ext cx="2892600" cy="2808900"/>
          </a:xfrm>
          <a:prstGeom prst="rect">
            <a:avLst/>
          </a:prstGeom>
          <a:noFill/>
          <a:ln>
            <a:noFill/>
          </a:ln>
        </p:spPr>
        <p:txBody>
          <a:bodyPr spcFirstLastPara="1" wrap="square" lIns="91425" tIns="45700" rIns="91425" bIns="45700" anchor="t" anchorCtr="0">
            <a:noAutofit/>
          </a:bodyPr>
          <a:lstStyle/>
          <a:p>
            <a:pPr marL="0" lvl="1" indent="0" algn="ctr" rtl="0">
              <a:lnSpc>
                <a:spcPct val="90000"/>
              </a:lnSpc>
              <a:spcBef>
                <a:spcPts val="0"/>
              </a:spcBef>
              <a:spcAft>
                <a:spcPts val="0"/>
              </a:spcAft>
              <a:buNone/>
            </a:pPr>
            <a:r>
              <a:rPr lang="en" sz="1500" u="sng" dirty="0">
                <a:solidFill>
                  <a:srgbClr val="000000"/>
                </a:solidFill>
              </a:rPr>
              <a:t>Technical Specs</a:t>
            </a:r>
            <a:endParaRPr sz="1500" dirty="0">
              <a:solidFill>
                <a:srgbClr val="000000"/>
              </a:solidFill>
              <a:latin typeface="Cambria"/>
              <a:ea typeface="Cambria"/>
              <a:cs typeface="Cambria"/>
              <a:sym typeface="Cambria"/>
            </a:endParaRPr>
          </a:p>
          <a:p>
            <a:pPr marL="0" lvl="1" indent="0" algn="just" rtl="0">
              <a:lnSpc>
                <a:spcPct val="90000"/>
              </a:lnSpc>
              <a:spcBef>
                <a:spcPts val="500"/>
              </a:spcBef>
              <a:spcAft>
                <a:spcPts val="0"/>
              </a:spcAft>
              <a:buNone/>
            </a:pPr>
            <a:r>
              <a:rPr lang="en" sz="1500" dirty="0">
                <a:solidFill>
                  <a:srgbClr val="000000"/>
                </a:solidFill>
              </a:rPr>
              <a:t>All-up weight: 		2 kg</a:t>
            </a:r>
            <a:endParaRPr sz="1500" dirty="0">
              <a:solidFill>
                <a:srgbClr val="000000"/>
              </a:solidFill>
              <a:latin typeface="Cambria"/>
              <a:ea typeface="Cambria"/>
              <a:cs typeface="Cambria"/>
              <a:sym typeface="Cambria"/>
            </a:endParaRPr>
          </a:p>
          <a:p>
            <a:pPr marL="0" lvl="1" indent="0" algn="just" rtl="0">
              <a:lnSpc>
                <a:spcPct val="90000"/>
              </a:lnSpc>
              <a:spcBef>
                <a:spcPts val="500"/>
              </a:spcBef>
              <a:spcAft>
                <a:spcPts val="0"/>
              </a:spcAft>
              <a:buNone/>
            </a:pPr>
            <a:r>
              <a:rPr lang="en" sz="1500" dirty="0">
                <a:solidFill>
                  <a:srgbClr val="000000"/>
                </a:solidFill>
              </a:rPr>
              <a:t>Hover time:		18 min</a:t>
            </a:r>
            <a:endParaRPr sz="1500" dirty="0">
              <a:solidFill>
                <a:srgbClr val="000000"/>
              </a:solidFill>
              <a:latin typeface="Cambria"/>
              <a:ea typeface="Cambria"/>
              <a:cs typeface="Cambria"/>
              <a:sym typeface="Cambria"/>
            </a:endParaRPr>
          </a:p>
          <a:p>
            <a:pPr marL="0" lvl="1" indent="0" algn="just" rtl="0">
              <a:lnSpc>
                <a:spcPct val="90000"/>
              </a:lnSpc>
              <a:spcBef>
                <a:spcPts val="500"/>
              </a:spcBef>
              <a:spcAft>
                <a:spcPts val="0"/>
              </a:spcAft>
              <a:buNone/>
            </a:pPr>
            <a:r>
              <a:rPr lang="en" sz="1500" dirty="0">
                <a:solidFill>
                  <a:srgbClr val="000000"/>
                </a:solidFill>
              </a:rPr>
              <a:t>Max. mean wind: 	22 m/s</a:t>
            </a:r>
            <a:endParaRPr sz="1500" dirty="0">
              <a:solidFill>
                <a:srgbClr val="000000"/>
              </a:solidFill>
              <a:latin typeface="Cambria"/>
              <a:ea typeface="Cambria"/>
              <a:cs typeface="Cambria"/>
              <a:sym typeface="Cambria"/>
            </a:endParaRPr>
          </a:p>
          <a:p>
            <a:pPr marL="0" lvl="1" indent="0" algn="just" rtl="0">
              <a:lnSpc>
                <a:spcPct val="90000"/>
              </a:lnSpc>
              <a:spcBef>
                <a:spcPts val="500"/>
              </a:spcBef>
              <a:spcAft>
                <a:spcPts val="0"/>
              </a:spcAft>
              <a:buNone/>
            </a:pPr>
            <a:r>
              <a:rPr lang="en" sz="1500" dirty="0">
                <a:solidFill>
                  <a:srgbClr val="000000"/>
                </a:solidFill>
              </a:rPr>
              <a:t>Max. wind gust: 	26 m/s</a:t>
            </a:r>
            <a:endParaRPr sz="1500" dirty="0">
              <a:solidFill>
                <a:srgbClr val="000000"/>
              </a:solidFill>
            </a:endParaRPr>
          </a:p>
          <a:p>
            <a:pPr marL="0" lvl="1" indent="0" algn="just" rtl="0">
              <a:lnSpc>
                <a:spcPct val="90000"/>
              </a:lnSpc>
              <a:spcBef>
                <a:spcPts val="500"/>
              </a:spcBef>
              <a:spcAft>
                <a:spcPts val="0"/>
              </a:spcAft>
              <a:buNone/>
            </a:pPr>
            <a:r>
              <a:rPr lang="en" sz="1500" dirty="0"/>
              <a:t>Max. altitude (AGL):	1500m</a:t>
            </a:r>
            <a:endParaRPr sz="1500" dirty="0"/>
          </a:p>
          <a:p>
            <a:pPr marL="0" lvl="1" indent="0" algn="just" rtl="0">
              <a:lnSpc>
                <a:spcPct val="90000"/>
              </a:lnSpc>
              <a:spcBef>
                <a:spcPts val="500"/>
              </a:spcBef>
              <a:spcAft>
                <a:spcPts val="0"/>
              </a:spcAft>
              <a:buNone/>
            </a:pPr>
            <a:r>
              <a:rPr lang="en" sz="1500" dirty="0">
                <a:solidFill>
                  <a:srgbClr val="000000"/>
                </a:solidFill>
              </a:rPr>
              <a:t>Max. const. current: 	61.5 A</a:t>
            </a:r>
            <a:endParaRPr sz="1500" dirty="0">
              <a:solidFill>
                <a:srgbClr val="000000"/>
              </a:solidFill>
              <a:latin typeface="Cambria"/>
              <a:ea typeface="Cambria"/>
              <a:cs typeface="Cambria"/>
              <a:sym typeface="Cambria"/>
            </a:endParaRPr>
          </a:p>
          <a:p>
            <a:pPr marL="0" lvl="1" indent="0" algn="just" rtl="0">
              <a:lnSpc>
                <a:spcPct val="90000"/>
              </a:lnSpc>
              <a:spcBef>
                <a:spcPts val="500"/>
              </a:spcBef>
              <a:spcAft>
                <a:spcPts val="0"/>
              </a:spcAft>
              <a:buNone/>
            </a:pPr>
            <a:endParaRPr sz="1500" dirty="0">
              <a:solidFill>
                <a:srgbClr val="000000"/>
              </a:solidFill>
              <a:latin typeface="Cambria"/>
              <a:ea typeface="Cambria"/>
              <a:cs typeface="Cambria"/>
              <a:sym typeface="Cambria"/>
            </a:endParaRPr>
          </a:p>
        </p:txBody>
      </p:sp>
      <p:grpSp>
        <p:nvGrpSpPr>
          <p:cNvPr id="651" name="Google Shape;651;p65"/>
          <p:cNvGrpSpPr/>
          <p:nvPr/>
        </p:nvGrpSpPr>
        <p:grpSpPr>
          <a:xfrm>
            <a:off x="5222751" y="2955559"/>
            <a:ext cx="3464198" cy="2027451"/>
            <a:chOff x="2560483" y="4409713"/>
            <a:chExt cx="4217945" cy="2468588"/>
          </a:xfrm>
        </p:grpSpPr>
        <p:pic>
          <p:nvPicPr>
            <p:cNvPr id="652" name="Google Shape;652;p65" descr="Diagram, engineering drawing&#10;&#10;Description automatically generated"/>
            <p:cNvPicPr preferRelativeResize="0"/>
            <p:nvPr/>
          </p:nvPicPr>
          <p:blipFill rotWithShape="1">
            <a:blip r:embed="rId6">
              <a:alphaModFix/>
            </a:blip>
            <a:srcRect r="11621"/>
            <a:stretch/>
          </p:blipFill>
          <p:spPr>
            <a:xfrm>
              <a:off x="2564568" y="4409713"/>
              <a:ext cx="4213860" cy="1803536"/>
            </a:xfrm>
            <a:prstGeom prst="rect">
              <a:avLst/>
            </a:prstGeom>
            <a:noFill/>
            <a:ln>
              <a:noFill/>
            </a:ln>
          </p:spPr>
        </p:pic>
        <p:cxnSp>
          <p:nvCxnSpPr>
            <p:cNvPr id="653" name="Google Shape;653;p65"/>
            <p:cNvCxnSpPr/>
            <p:nvPr/>
          </p:nvCxnSpPr>
          <p:spPr>
            <a:xfrm rot="10800000" flipH="1">
              <a:off x="3323987" y="5640859"/>
              <a:ext cx="445500" cy="326100"/>
            </a:xfrm>
            <a:prstGeom prst="straightConnector1">
              <a:avLst/>
            </a:prstGeom>
            <a:noFill/>
            <a:ln w="38100" cap="flat" cmpd="sng">
              <a:solidFill>
                <a:srgbClr val="881717"/>
              </a:solidFill>
              <a:prstDash val="solid"/>
              <a:miter lim="800000"/>
              <a:headEnd type="none" w="sm" len="sm"/>
              <a:tailEnd type="triangle" w="med" len="med"/>
            </a:ln>
          </p:spPr>
        </p:cxnSp>
        <p:cxnSp>
          <p:nvCxnSpPr>
            <p:cNvPr id="654" name="Google Shape;654;p65"/>
            <p:cNvCxnSpPr/>
            <p:nvPr/>
          </p:nvCxnSpPr>
          <p:spPr>
            <a:xfrm rot="10800000" flipH="1">
              <a:off x="3836966" y="6069519"/>
              <a:ext cx="139800" cy="269400"/>
            </a:xfrm>
            <a:prstGeom prst="straightConnector1">
              <a:avLst/>
            </a:prstGeom>
            <a:noFill/>
            <a:ln w="38100" cap="flat" cmpd="sng">
              <a:solidFill>
                <a:srgbClr val="881717"/>
              </a:solidFill>
              <a:prstDash val="solid"/>
              <a:miter lim="800000"/>
              <a:headEnd type="none" w="sm" len="sm"/>
              <a:tailEnd type="triangle" w="med" len="med"/>
            </a:ln>
          </p:spPr>
        </p:cxnSp>
        <p:cxnSp>
          <p:nvCxnSpPr>
            <p:cNvPr id="655" name="Google Shape;655;p65"/>
            <p:cNvCxnSpPr/>
            <p:nvPr/>
          </p:nvCxnSpPr>
          <p:spPr>
            <a:xfrm rot="10800000">
              <a:off x="4122092" y="5803825"/>
              <a:ext cx="406800" cy="473100"/>
            </a:xfrm>
            <a:prstGeom prst="straightConnector1">
              <a:avLst/>
            </a:prstGeom>
            <a:noFill/>
            <a:ln w="38100" cap="flat" cmpd="sng">
              <a:solidFill>
                <a:srgbClr val="881717"/>
              </a:solidFill>
              <a:prstDash val="solid"/>
              <a:miter lim="800000"/>
              <a:headEnd type="none" w="sm" len="sm"/>
              <a:tailEnd type="triangle" w="med" len="med"/>
            </a:ln>
          </p:spPr>
        </p:cxnSp>
        <p:sp>
          <p:nvSpPr>
            <p:cNvPr id="656" name="Google Shape;656;p65"/>
            <p:cNvSpPr txBox="1"/>
            <p:nvPr/>
          </p:nvSpPr>
          <p:spPr>
            <a:xfrm>
              <a:off x="2560483" y="5852065"/>
              <a:ext cx="850200" cy="562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200">
                  <a:solidFill>
                    <a:srgbClr val="000000"/>
                  </a:solidFill>
                  <a:latin typeface="Arial"/>
                  <a:ea typeface="Arial"/>
                  <a:cs typeface="Arial"/>
                  <a:sym typeface="Arial"/>
                </a:rPr>
                <a:t>Scoop Inlet</a:t>
              </a:r>
              <a:endParaRPr/>
            </a:p>
          </p:txBody>
        </p:sp>
        <p:sp>
          <p:nvSpPr>
            <p:cNvPr id="657" name="Google Shape;657;p65"/>
            <p:cNvSpPr txBox="1"/>
            <p:nvPr/>
          </p:nvSpPr>
          <p:spPr>
            <a:xfrm>
              <a:off x="3196880" y="6316101"/>
              <a:ext cx="1091700" cy="562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200">
                  <a:solidFill>
                    <a:srgbClr val="000000"/>
                  </a:solidFill>
                  <a:latin typeface="Arial"/>
                  <a:ea typeface="Arial"/>
                  <a:cs typeface="Arial"/>
                  <a:sym typeface="Arial"/>
                </a:rPr>
                <a:t>Fan for aspiration</a:t>
              </a:r>
              <a:endParaRPr/>
            </a:p>
          </p:txBody>
        </p:sp>
        <p:sp>
          <p:nvSpPr>
            <p:cNvPr id="658" name="Google Shape;658;p65"/>
            <p:cNvSpPr txBox="1"/>
            <p:nvPr/>
          </p:nvSpPr>
          <p:spPr>
            <a:xfrm>
              <a:off x="4369358" y="6115833"/>
              <a:ext cx="960900" cy="562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200">
                  <a:solidFill>
                    <a:srgbClr val="000000"/>
                  </a:solidFill>
                  <a:latin typeface="Arial"/>
                  <a:ea typeface="Arial"/>
                  <a:cs typeface="Arial"/>
                  <a:sym typeface="Arial"/>
                </a:rPr>
                <a:t>Sensor location</a:t>
              </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47"/>
                                        </p:tgtEl>
                                        <p:attrNameLst>
                                          <p:attrName>style.visibility</p:attrName>
                                        </p:attrNameLst>
                                      </p:cBhvr>
                                      <p:to>
                                        <p:strVal val="visible"/>
                                      </p:to>
                                    </p:set>
                                    <p:animEffect transition="in" filter="fade">
                                      <p:cBhvr>
                                        <p:cTn id="7" dur="1000"/>
                                        <p:tgtEl>
                                          <p:spTgt spid="6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66"/>
          <p:cNvSpPr txBox="1"/>
          <p:nvPr/>
        </p:nvSpPr>
        <p:spPr>
          <a:xfrm>
            <a:off x="478881" y="35660"/>
            <a:ext cx="7648200" cy="6045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 sz="4400" b="1">
                <a:solidFill>
                  <a:srgbClr val="003087"/>
                </a:solidFill>
                <a:latin typeface="Calibri"/>
                <a:ea typeface="Calibri"/>
                <a:cs typeface="Calibri"/>
                <a:sym typeface="Calibri"/>
              </a:rPr>
              <a:t>CopterSonde Comparisons</a:t>
            </a:r>
            <a:endParaRPr sz="4400" b="1">
              <a:solidFill>
                <a:srgbClr val="003087"/>
              </a:solidFill>
              <a:latin typeface="Calibri"/>
              <a:ea typeface="Calibri"/>
              <a:cs typeface="Calibri"/>
              <a:sym typeface="Calibri"/>
            </a:endParaRPr>
          </a:p>
        </p:txBody>
      </p:sp>
      <p:pic>
        <p:nvPicPr>
          <p:cNvPr id="664" name="Google Shape;664;p66" title="CS_RS_launch.mp4">
            <a:hlinkClick r:id="rId3"/>
          </p:cNvPr>
          <p:cNvPicPr preferRelativeResize="0"/>
          <p:nvPr/>
        </p:nvPicPr>
        <p:blipFill>
          <a:blip r:embed="rId4">
            <a:alphaModFix/>
          </a:blip>
          <a:stretch>
            <a:fillRect/>
          </a:stretch>
        </p:blipFill>
        <p:spPr>
          <a:xfrm>
            <a:off x="788750" y="640160"/>
            <a:ext cx="4572000" cy="3429000"/>
          </a:xfrm>
          <a:prstGeom prst="rect">
            <a:avLst/>
          </a:prstGeom>
          <a:noFill/>
          <a:ln>
            <a:noFill/>
          </a:ln>
        </p:spPr>
      </p:pic>
      <p:pic>
        <p:nvPicPr>
          <p:cNvPr id="665" name="Google Shape;665;p66"/>
          <p:cNvPicPr preferRelativeResize="0"/>
          <p:nvPr/>
        </p:nvPicPr>
        <p:blipFill>
          <a:blip r:embed="rId5">
            <a:alphaModFix/>
          </a:blip>
          <a:stretch>
            <a:fillRect/>
          </a:stretch>
        </p:blipFill>
        <p:spPr>
          <a:xfrm>
            <a:off x="6041475" y="640150"/>
            <a:ext cx="2479375" cy="4410975"/>
          </a:xfrm>
          <a:prstGeom prst="rect">
            <a:avLst/>
          </a:prstGeom>
          <a:noFill/>
          <a:ln>
            <a:noFill/>
          </a:ln>
        </p:spPr>
      </p:pic>
      <p:pic>
        <p:nvPicPr>
          <p:cNvPr id="666" name="Google Shape;666;p66"/>
          <p:cNvPicPr preferRelativeResize="0"/>
          <p:nvPr/>
        </p:nvPicPr>
        <p:blipFill>
          <a:blip r:embed="rId6">
            <a:alphaModFix/>
          </a:blip>
          <a:stretch>
            <a:fillRect/>
          </a:stretch>
        </p:blipFill>
        <p:spPr>
          <a:xfrm>
            <a:off x="881125" y="4145350"/>
            <a:ext cx="4387251" cy="998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64"/>
                                        </p:tgtEl>
                                        <p:attrNameLst>
                                          <p:attrName>style.visibility</p:attrName>
                                        </p:attrNameLst>
                                      </p:cBhvr>
                                      <p:to>
                                        <p:strVal val="visible"/>
                                      </p:to>
                                    </p:set>
                                    <p:animEffect transition="in" filter="fade">
                                      <p:cBhvr>
                                        <p:cTn id="7" dur="1000"/>
                                        <p:tgtEl>
                                          <p:spTgt spid="6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67"/>
          <p:cNvSpPr txBox="1"/>
          <p:nvPr/>
        </p:nvSpPr>
        <p:spPr>
          <a:xfrm>
            <a:off x="747906" y="136410"/>
            <a:ext cx="7648200" cy="6045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 sz="4400" b="1">
                <a:solidFill>
                  <a:srgbClr val="841617"/>
                </a:solidFill>
                <a:latin typeface="Calibri"/>
                <a:ea typeface="Calibri"/>
                <a:cs typeface="Calibri"/>
                <a:sym typeface="Calibri"/>
              </a:rPr>
              <a:t>CopterSonde Thermodynamics</a:t>
            </a:r>
            <a:endParaRPr sz="4400" b="1">
              <a:solidFill>
                <a:srgbClr val="841617"/>
              </a:solidFill>
              <a:latin typeface="Calibri"/>
              <a:ea typeface="Calibri"/>
              <a:cs typeface="Calibri"/>
              <a:sym typeface="Calibri"/>
            </a:endParaRPr>
          </a:p>
        </p:txBody>
      </p:sp>
      <p:pic>
        <p:nvPicPr>
          <p:cNvPr id="672" name="Google Shape;672;p67"/>
          <p:cNvPicPr preferRelativeResize="0"/>
          <p:nvPr/>
        </p:nvPicPr>
        <p:blipFill>
          <a:blip r:embed="rId3">
            <a:alphaModFix/>
          </a:blip>
          <a:stretch>
            <a:fillRect/>
          </a:stretch>
        </p:blipFill>
        <p:spPr>
          <a:xfrm>
            <a:off x="400250" y="1516540"/>
            <a:ext cx="3947375" cy="3314225"/>
          </a:xfrm>
          <a:prstGeom prst="rect">
            <a:avLst/>
          </a:prstGeom>
          <a:noFill/>
          <a:ln>
            <a:noFill/>
          </a:ln>
        </p:spPr>
      </p:pic>
      <p:pic>
        <p:nvPicPr>
          <p:cNvPr id="673" name="Google Shape;673;p67" title="CS3D Flow sim animation.mp4">
            <a:hlinkClick r:id="rId4"/>
          </p:cNvPr>
          <p:cNvPicPr preferRelativeResize="0"/>
          <p:nvPr/>
        </p:nvPicPr>
        <p:blipFill>
          <a:blip r:embed="rId5">
            <a:alphaModFix/>
          </a:blip>
          <a:stretch>
            <a:fillRect/>
          </a:stretch>
        </p:blipFill>
        <p:spPr>
          <a:xfrm>
            <a:off x="4732200" y="1606072"/>
            <a:ext cx="4114800" cy="3086100"/>
          </a:xfrm>
          <a:prstGeom prst="rect">
            <a:avLst/>
          </a:prstGeom>
          <a:noFill/>
          <a:ln>
            <a:noFill/>
          </a:ln>
        </p:spPr>
      </p:pic>
      <p:sp>
        <p:nvSpPr>
          <p:cNvPr id="674" name="Google Shape;674;p67"/>
          <p:cNvSpPr txBox="1"/>
          <p:nvPr/>
        </p:nvSpPr>
        <p:spPr>
          <a:xfrm>
            <a:off x="571650" y="843125"/>
            <a:ext cx="80007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rgbClr val="0D5DDF"/>
                </a:solidFill>
              </a:rPr>
              <a:t>Wind vane function</a:t>
            </a:r>
            <a:r>
              <a:rPr lang="en" sz="1500"/>
              <a:t> significantly helps </a:t>
            </a:r>
            <a:r>
              <a:rPr lang="en" sz="1500">
                <a:solidFill>
                  <a:srgbClr val="0D5DDF"/>
                </a:solidFill>
              </a:rPr>
              <a:t>mitigating sources of measurement errors</a:t>
            </a:r>
            <a:endParaRPr sz="1500">
              <a:solidFill>
                <a:srgbClr val="0D5DD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73"/>
                                        </p:tgtEl>
                                        <p:attrNameLst>
                                          <p:attrName>style.visibility</p:attrName>
                                        </p:attrNameLst>
                                      </p:cBhvr>
                                      <p:to>
                                        <p:strVal val="visible"/>
                                      </p:to>
                                    </p:set>
                                    <p:animEffect transition="in" filter="fade">
                                      <p:cBhvr>
                                        <p:cTn id="7" dur="1000"/>
                                        <p:tgtEl>
                                          <p:spTgt spid="6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68"/>
          <p:cNvSpPr txBox="1"/>
          <p:nvPr/>
        </p:nvSpPr>
        <p:spPr>
          <a:xfrm>
            <a:off x="27875" y="136400"/>
            <a:ext cx="9144000" cy="6045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 sz="4400" b="1">
                <a:solidFill>
                  <a:srgbClr val="003087"/>
                </a:solidFill>
                <a:latin typeface="Calibri"/>
                <a:ea typeface="Calibri"/>
                <a:cs typeface="Calibri"/>
                <a:sym typeface="Calibri"/>
              </a:rPr>
              <a:t>CopterSonde Vertical wind estimation</a:t>
            </a:r>
            <a:endParaRPr sz="4400" b="1">
              <a:solidFill>
                <a:srgbClr val="003087"/>
              </a:solidFill>
              <a:latin typeface="Calibri"/>
              <a:ea typeface="Calibri"/>
              <a:cs typeface="Calibri"/>
              <a:sym typeface="Calibri"/>
            </a:endParaRPr>
          </a:p>
        </p:txBody>
      </p:sp>
      <p:pic>
        <p:nvPicPr>
          <p:cNvPr id="680" name="Google Shape;680;p68"/>
          <p:cNvPicPr preferRelativeResize="0"/>
          <p:nvPr/>
        </p:nvPicPr>
        <p:blipFill>
          <a:blip r:embed="rId3">
            <a:alphaModFix/>
          </a:blip>
          <a:stretch>
            <a:fillRect/>
          </a:stretch>
        </p:blipFill>
        <p:spPr>
          <a:xfrm>
            <a:off x="2813199" y="1008125"/>
            <a:ext cx="6215574" cy="3900351"/>
          </a:xfrm>
          <a:prstGeom prst="rect">
            <a:avLst/>
          </a:prstGeom>
          <a:noFill/>
          <a:ln>
            <a:noFill/>
          </a:ln>
        </p:spPr>
      </p:pic>
      <p:pic>
        <p:nvPicPr>
          <p:cNvPr id="681" name="Google Shape;681;p68"/>
          <p:cNvPicPr preferRelativeResize="0"/>
          <p:nvPr/>
        </p:nvPicPr>
        <p:blipFill>
          <a:blip r:embed="rId4">
            <a:alphaModFix/>
          </a:blip>
          <a:stretch>
            <a:fillRect/>
          </a:stretch>
        </p:blipFill>
        <p:spPr>
          <a:xfrm>
            <a:off x="76200" y="1144800"/>
            <a:ext cx="2584600" cy="2151540"/>
          </a:xfrm>
          <a:prstGeom prst="rect">
            <a:avLst/>
          </a:prstGeom>
          <a:noFill/>
          <a:ln>
            <a:noFill/>
          </a:ln>
        </p:spPr>
      </p:pic>
      <p:pic>
        <p:nvPicPr>
          <p:cNvPr id="682" name="Google Shape;682;p68"/>
          <p:cNvPicPr preferRelativeResize="0"/>
          <p:nvPr/>
        </p:nvPicPr>
        <p:blipFill>
          <a:blip r:embed="rId5">
            <a:alphaModFix/>
          </a:blip>
          <a:stretch>
            <a:fillRect/>
          </a:stretch>
        </p:blipFill>
        <p:spPr>
          <a:xfrm>
            <a:off x="233477" y="3398000"/>
            <a:ext cx="2507649" cy="155235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69"/>
          <p:cNvSpPr txBox="1">
            <a:spLocks noGrp="1"/>
          </p:cNvSpPr>
          <p:nvPr>
            <p:ph type="title"/>
          </p:nvPr>
        </p:nvSpPr>
        <p:spPr>
          <a:xfrm>
            <a:off x="628650" y="240506"/>
            <a:ext cx="7645200" cy="7200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PERiLS 2022–2023 Operations </a:t>
            </a:r>
            <a:endParaRPr/>
          </a:p>
        </p:txBody>
      </p:sp>
      <p:graphicFrame>
        <p:nvGraphicFramePr>
          <p:cNvPr id="688" name="Google Shape;688;p69"/>
          <p:cNvGraphicFramePr/>
          <p:nvPr/>
        </p:nvGraphicFramePr>
        <p:xfrm>
          <a:off x="543275" y="860700"/>
          <a:ext cx="7919950" cy="2658750"/>
        </p:xfrm>
        <a:graphic>
          <a:graphicData uri="http://schemas.openxmlformats.org/drawingml/2006/table">
            <a:tbl>
              <a:tblPr>
                <a:noFill/>
                <a:tableStyleId>{6075615D-0FCB-4AD9-B9E5-7F3ACBD6D73A}</a:tableStyleId>
              </a:tblPr>
              <a:tblGrid>
                <a:gridCol w="2301550">
                  <a:extLst>
                    <a:ext uri="{9D8B030D-6E8A-4147-A177-3AD203B41FA5}">
                      <a16:colId xmlns:a16="http://schemas.microsoft.com/office/drawing/2014/main" val="20000"/>
                    </a:ext>
                  </a:extLst>
                </a:gridCol>
                <a:gridCol w="1319250">
                  <a:extLst>
                    <a:ext uri="{9D8B030D-6E8A-4147-A177-3AD203B41FA5}">
                      <a16:colId xmlns:a16="http://schemas.microsoft.com/office/drawing/2014/main" val="20001"/>
                    </a:ext>
                  </a:extLst>
                </a:gridCol>
                <a:gridCol w="1369850">
                  <a:extLst>
                    <a:ext uri="{9D8B030D-6E8A-4147-A177-3AD203B41FA5}">
                      <a16:colId xmlns:a16="http://schemas.microsoft.com/office/drawing/2014/main" val="20002"/>
                    </a:ext>
                  </a:extLst>
                </a:gridCol>
                <a:gridCol w="1458325">
                  <a:extLst>
                    <a:ext uri="{9D8B030D-6E8A-4147-A177-3AD203B41FA5}">
                      <a16:colId xmlns:a16="http://schemas.microsoft.com/office/drawing/2014/main" val="20003"/>
                    </a:ext>
                  </a:extLst>
                </a:gridCol>
                <a:gridCol w="1470975">
                  <a:extLst>
                    <a:ext uri="{9D8B030D-6E8A-4147-A177-3AD203B41FA5}">
                      <a16:colId xmlns:a16="http://schemas.microsoft.com/office/drawing/2014/main" val="20004"/>
                    </a:ext>
                  </a:extLst>
                </a:gridCol>
              </a:tblGrid>
              <a:tr h="531750">
                <a:tc>
                  <a:txBody>
                    <a:bodyPr/>
                    <a:lstStyle/>
                    <a:p>
                      <a:pPr marL="0" lvl="0" indent="0" algn="l" rtl="0">
                        <a:lnSpc>
                          <a:spcPct val="115000"/>
                        </a:lnSpc>
                        <a:spcBef>
                          <a:spcPts val="0"/>
                        </a:spcBef>
                        <a:spcAft>
                          <a:spcPts val="0"/>
                        </a:spcAft>
                        <a:buNone/>
                      </a:pPr>
                      <a:r>
                        <a:rPr lang="en" sz="1700" b="1">
                          <a:latin typeface="Helvetica Neue"/>
                          <a:ea typeface="Helvetica Neue"/>
                          <a:cs typeface="Helvetica Neue"/>
                          <a:sym typeface="Helvetica Neue"/>
                        </a:rPr>
                        <a:t>Variable</a:t>
                      </a:r>
                      <a:endParaRPr sz="1700" b="1">
                        <a:latin typeface="Helvetica Neue"/>
                        <a:ea typeface="Helvetica Neue"/>
                        <a:cs typeface="Helvetica Neue"/>
                        <a:sym typeface="Helvetica Neue"/>
                      </a:endParaRPr>
                    </a:p>
                  </a:txBody>
                  <a:tcPr marL="63500" marR="63500" marT="63500" marB="635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700" b="1">
                          <a:latin typeface="Helvetica Neue"/>
                          <a:ea typeface="Helvetica Neue"/>
                          <a:cs typeface="Helvetica Neue"/>
                          <a:sym typeface="Helvetica Neue"/>
                        </a:rPr>
                        <a:t>All Sites</a:t>
                      </a:r>
                      <a:endParaRPr sz="1700" b="1">
                        <a:latin typeface="Helvetica Neue"/>
                        <a:ea typeface="Helvetica Neue"/>
                        <a:cs typeface="Helvetica Neue"/>
                        <a:sym typeface="Helvetica Neue"/>
                      </a:endParaRPr>
                    </a:p>
                  </a:txBody>
                  <a:tcPr marL="63500" marR="63500" marT="63500" marB="635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700" b="1">
                          <a:latin typeface="Helvetica Neue"/>
                          <a:ea typeface="Helvetica Neue"/>
                          <a:cs typeface="Helvetica Neue"/>
                          <a:sym typeface="Helvetica Neue"/>
                        </a:rPr>
                        <a:t>Yazoo City</a:t>
                      </a:r>
                      <a:endParaRPr sz="1700" b="1">
                        <a:latin typeface="Helvetica Neue"/>
                        <a:ea typeface="Helvetica Neue"/>
                        <a:cs typeface="Helvetica Neue"/>
                        <a:sym typeface="Helvetica Neue"/>
                      </a:endParaRPr>
                    </a:p>
                  </a:txBody>
                  <a:tcPr marL="63500" marR="63500" marT="63500" marB="635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700" b="1">
                          <a:latin typeface="Helvetica Neue"/>
                          <a:ea typeface="Helvetica Neue"/>
                          <a:cs typeface="Helvetica Neue"/>
                          <a:sym typeface="Helvetica Neue"/>
                        </a:rPr>
                        <a:t>Schlater</a:t>
                      </a:r>
                      <a:endParaRPr sz="1700" b="1">
                        <a:latin typeface="Helvetica Neue"/>
                        <a:ea typeface="Helvetica Neue"/>
                        <a:cs typeface="Helvetica Neue"/>
                        <a:sym typeface="Helvetica Neue"/>
                      </a:endParaRPr>
                    </a:p>
                  </a:txBody>
                  <a:tcPr marL="63500" marR="63500" marT="63500" marB="635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700" b="1">
                          <a:latin typeface="Helvetica Neue"/>
                          <a:ea typeface="Helvetica Neue"/>
                          <a:cs typeface="Helvetica Neue"/>
                          <a:sym typeface="Helvetica Neue"/>
                        </a:rPr>
                        <a:t>Lake Village</a:t>
                      </a:r>
                      <a:endParaRPr sz="1700" b="1">
                        <a:latin typeface="Helvetica Neue"/>
                        <a:ea typeface="Helvetica Neue"/>
                        <a:cs typeface="Helvetica Neue"/>
                        <a:sym typeface="Helvetica Neue"/>
                      </a:endParaRPr>
                    </a:p>
                  </a:txBody>
                  <a:tcPr marL="63500" marR="63500" marT="63500" marB="635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531750">
                <a:tc>
                  <a:txBody>
                    <a:bodyPr/>
                    <a:lstStyle/>
                    <a:p>
                      <a:pPr marL="0" lvl="0" indent="0" algn="l" rtl="0">
                        <a:lnSpc>
                          <a:spcPct val="115000"/>
                        </a:lnSpc>
                        <a:spcBef>
                          <a:spcPts val="0"/>
                        </a:spcBef>
                        <a:spcAft>
                          <a:spcPts val="0"/>
                        </a:spcAft>
                        <a:buNone/>
                      </a:pPr>
                      <a:r>
                        <a:rPr lang="en" sz="1700">
                          <a:latin typeface="Helvetica Neue"/>
                          <a:ea typeface="Helvetica Neue"/>
                          <a:cs typeface="Helvetica Neue"/>
                          <a:sym typeface="Helvetica Neue"/>
                        </a:rPr>
                        <a:t>Max altitude (m)</a:t>
                      </a:r>
                      <a:endParaRPr sz="1700">
                        <a:latin typeface="Helvetica Neue"/>
                        <a:ea typeface="Helvetica Neue"/>
                        <a:cs typeface="Helvetica Neue"/>
                        <a:sym typeface="Helvetica Neue"/>
                      </a:endParaRPr>
                    </a:p>
                  </a:txBody>
                  <a:tcPr marL="63500" marR="63500" marT="63500" marB="635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700">
                          <a:solidFill>
                            <a:srgbClr val="0085CA"/>
                          </a:solidFill>
                          <a:latin typeface="Helvetica Neue"/>
                          <a:ea typeface="Helvetica Neue"/>
                          <a:cs typeface="Helvetica Neue"/>
                          <a:sym typeface="Helvetica Neue"/>
                        </a:rPr>
                        <a:t>1380</a:t>
                      </a:r>
                      <a:endParaRPr sz="1700">
                        <a:solidFill>
                          <a:srgbClr val="0085CA"/>
                        </a:solidFill>
                        <a:latin typeface="Helvetica Neue"/>
                        <a:ea typeface="Helvetica Neue"/>
                        <a:cs typeface="Helvetica Neue"/>
                        <a:sym typeface="Helvetica Neue"/>
                      </a:endParaRPr>
                    </a:p>
                  </a:txBody>
                  <a:tcPr marL="63500" marR="63500" marT="63500" marB="635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700">
                          <a:latin typeface="Helvetica Neue"/>
                          <a:ea typeface="Helvetica Neue"/>
                          <a:cs typeface="Helvetica Neue"/>
                          <a:sym typeface="Helvetica Neue"/>
                        </a:rPr>
                        <a:t>1380</a:t>
                      </a:r>
                      <a:endParaRPr sz="1700">
                        <a:latin typeface="Helvetica Neue"/>
                        <a:ea typeface="Helvetica Neue"/>
                        <a:cs typeface="Helvetica Neue"/>
                        <a:sym typeface="Helvetica Neue"/>
                      </a:endParaRPr>
                    </a:p>
                  </a:txBody>
                  <a:tcPr marL="63500" marR="63500" marT="63500" marB="635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700">
                          <a:latin typeface="Helvetica Neue"/>
                          <a:ea typeface="Helvetica Neue"/>
                          <a:cs typeface="Helvetica Neue"/>
                          <a:sym typeface="Helvetica Neue"/>
                        </a:rPr>
                        <a:t>1300</a:t>
                      </a:r>
                      <a:endParaRPr sz="1700">
                        <a:latin typeface="Helvetica Neue"/>
                        <a:ea typeface="Helvetica Neue"/>
                        <a:cs typeface="Helvetica Neue"/>
                        <a:sym typeface="Helvetica Neue"/>
                      </a:endParaRPr>
                    </a:p>
                  </a:txBody>
                  <a:tcPr marL="63500" marR="63500" marT="63500" marB="635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700">
                          <a:latin typeface="Helvetica Neue"/>
                          <a:ea typeface="Helvetica Neue"/>
                          <a:cs typeface="Helvetica Neue"/>
                          <a:sym typeface="Helvetica Neue"/>
                        </a:rPr>
                        <a:t>1247</a:t>
                      </a:r>
                      <a:endParaRPr sz="1700">
                        <a:latin typeface="Helvetica Neue"/>
                        <a:ea typeface="Helvetica Neue"/>
                        <a:cs typeface="Helvetica Neue"/>
                        <a:sym typeface="Helvetica Neue"/>
                      </a:endParaRPr>
                    </a:p>
                  </a:txBody>
                  <a:tcPr marL="63500" marR="63500" marT="63500" marB="635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31750">
                <a:tc>
                  <a:txBody>
                    <a:bodyPr/>
                    <a:lstStyle/>
                    <a:p>
                      <a:pPr marL="0" lvl="0" indent="0" algn="l" rtl="0">
                        <a:lnSpc>
                          <a:spcPct val="115000"/>
                        </a:lnSpc>
                        <a:spcBef>
                          <a:spcPts val="0"/>
                        </a:spcBef>
                        <a:spcAft>
                          <a:spcPts val="0"/>
                        </a:spcAft>
                        <a:buNone/>
                      </a:pPr>
                      <a:r>
                        <a:rPr lang="en" sz="1700">
                          <a:latin typeface="Helvetica Neue"/>
                          <a:ea typeface="Helvetica Neue"/>
                          <a:cs typeface="Helvetica Neue"/>
                          <a:sym typeface="Helvetica Neue"/>
                        </a:rPr>
                        <a:t>Avg altitude (m)</a:t>
                      </a:r>
                      <a:endParaRPr sz="1700">
                        <a:latin typeface="Helvetica Neue"/>
                        <a:ea typeface="Helvetica Neue"/>
                        <a:cs typeface="Helvetica Neue"/>
                        <a:sym typeface="Helvetica Neue"/>
                      </a:endParaRPr>
                    </a:p>
                  </a:txBody>
                  <a:tcPr marL="63500" marR="63500" marT="63500" marB="635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700">
                          <a:solidFill>
                            <a:srgbClr val="0085CA"/>
                          </a:solidFill>
                          <a:latin typeface="Helvetica Neue"/>
                          <a:ea typeface="Helvetica Neue"/>
                          <a:cs typeface="Helvetica Neue"/>
                          <a:sym typeface="Helvetica Neue"/>
                        </a:rPr>
                        <a:t>491</a:t>
                      </a:r>
                      <a:endParaRPr sz="1700">
                        <a:solidFill>
                          <a:srgbClr val="0085CA"/>
                        </a:solidFill>
                        <a:latin typeface="Helvetica Neue"/>
                        <a:ea typeface="Helvetica Neue"/>
                        <a:cs typeface="Helvetica Neue"/>
                        <a:sym typeface="Helvetica Neue"/>
                      </a:endParaRPr>
                    </a:p>
                  </a:txBody>
                  <a:tcPr marL="63500" marR="63500" marT="63500" marB="635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700">
                          <a:latin typeface="Helvetica Neue"/>
                          <a:ea typeface="Helvetica Neue"/>
                          <a:cs typeface="Helvetica Neue"/>
                          <a:sym typeface="Helvetica Neue"/>
                        </a:rPr>
                        <a:t>572</a:t>
                      </a:r>
                      <a:endParaRPr sz="1700">
                        <a:latin typeface="Helvetica Neue"/>
                        <a:ea typeface="Helvetica Neue"/>
                        <a:cs typeface="Helvetica Neue"/>
                        <a:sym typeface="Helvetica Neue"/>
                      </a:endParaRPr>
                    </a:p>
                  </a:txBody>
                  <a:tcPr marL="63500" marR="63500" marT="63500" marB="635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700">
                          <a:latin typeface="Helvetica Neue"/>
                          <a:ea typeface="Helvetica Neue"/>
                          <a:cs typeface="Helvetica Neue"/>
                          <a:sym typeface="Helvetica Neue"/>
                        </a:rPr>
                        <a:t>514</a:t>
                      </a:r>
                      <a:endParaRPr sz="1700">
                        <a:latin typeface="Helvetica Neue"/>
                        <a:ea typeface="Helvetica Neue"/>
                        <a:cs typeface="Helvetica Neue"/>
                        <a:sym typeface="Helvetica Neue"/>
                      </a:endParaRPr>
                    </a:p>
                  </a:txBody>
                  <a:tcPr marL="63500" marR="63500" marT="63500" marB="635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700">
                          <a:latin typeface="Helvetica Neue"/>
                          <a:ea typeface="Helvetica Neue"/>
                          <a:cs typeface="Helvetica Neue"/>
                          <a:sym typeface="Helvetica Neue"/>
                        </a:rPr>
                        <a:t>393</a:t>
                      </a:r>
                      <a:endParaRPr sz="1700">
                        <a:latin typeface="Helvetica Neue"/>
                        <a:ea typeface="Helvetica Neue"/>
                        <a:cs typeface="Helvetica Neue"/>
                        <a:sym typeface="Helvetica Neue"/>
                      </a:endParaRPr>
                    </a:p>
                  </a:txBody>
                  <a:tcPr marL="63500" marR="63500" marT="63500" marB="635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531750">
                <a:tc>
                  <a:txBody>
                    <a:bodyPr/>
                    <a:lstStyle/>
                    <a:p>
                      <a:pPr marL="0" lvl="0" indent="0" algn="l" rtl="0">
                        <a:lnSpc>
                          <a:spcPct val="115000"/>
                        </a:lnSpc>
                        <a:spcBef>
                          <a:spcPts val="0"/>
                        </a:spcBef>
                        <a:spcAft>
                          <a:spcPts val="0"/>
                        </a:spcAft>
                        <a:buNone/>
                      </a:pPr>
                      <a:r>
                        <a:rPr lang="en" sz="1700">
                          <a:latin typeface="Helvetica Neue"/>
                          <a:ea typeface="Helvetica Neue"/>
                          <a:cs typeface="Helvetica Neue"/>
                          <a:sym typeface="Helvetica Neue"/>
                        </a:rPr>
                        <a:t>Total flight count</a:t>
                      </a:r>
                      <a:endParaRPr sz="1700">
                        <a:latin typeface="Helvetica Neue"/>
                        <a:ea typeface="Helvetica Neue"/>
                        <a:cs typeface="Helvetica Neue"/>
                        <a:sym typeface="Helvetica Neue"/>
                      </a:endParaRPr>
                    </a:p>
                  </a:txBody>
                  <a:tcPr marL="63500" marR="63500" marT="63500" marB="635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700">
                          <a:solidFill>
                            <a:srgbClr val="0085CA"/>
                          </a:solidFill>
                          <a:latin typeface="Helvetica Neue"/>
                          <a:ea typeface="Helvetica Neue"/>
                          <a:cs typeface="Helvetica Neue"/>
                          <a:sym typeface="Helvetica Neue"/>
                        </a:rPr>
                        <a:t>347</a:t>
                      </a:r>
                      <a:endParaRPr sz="1700">
                        <a:solidFill>
                          <a:srgbClr val="0085CA"/>
                        </a:solidFill>
                        <a:latin typeface="Helvetica Neue"/>
                        <a:ea typeface="Helvetica Neue"/>
                        <a:cs typeface="Helvetica Neue"/>
                        <a:sym typeface="Helvetica Neue"/>
                      </a:endParaRPr>
                    </a:p>
                  </a:txBody>
                  <a:tcPr marL="63500" marR="63500" marT="63500" marB="635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700">
                          <a:latin typeface="Helvetica Neue"/>
                          <a:ea typeface="Helvetica Neue"/>
                          <a:cs typeface="Helvetica Neue"/>
                          <a:sym typeface="Helvetica Neue"/>
                        </a:rPr>
                        <a:t>119</a:t>
                      </a:r>
                      <a:endParaRPr sz="1700">
                        <a:latin typeface="Helvetica Neue"/>
                        <a:ea typeface="Helvetica Neue"/>
                        <a:cs typeface="Helvetica Neue"/>
                        <a:sym typeface="Helvetica Neue"/>
                      </a:endParaRPr>
                    </a:p>
                  </a:txBody>
                  <a:tcPr marL="63500" marR="63500" marT="63500" marB="635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700">
                          <a:latin typeface="Helvetica Neue"/>
                          <a:ea typeface="Helvetica Neue"/>
                          <a:cs typeface="Helvetica Neue"/>
                          <a:sym typeface="Helvetica Neue"/>
                        </a:rPr>
                        <a:t>111</a:t>
                      </a:r>
                      <a:endParaRPr sz="1700">
                        <a:latin typeface="Helvetica Neue"/>
                        <a:ea typeface="Helvetica Neue"/>
                        <a:cs typeface="Helvetica Neue"/>
                        <a:sym typeface="Helvetica Neue"/>
                      </a:endParaRPr>
                    </a:p>
                  </a:txBody>
                  <a:tcPr marL="63500" marR="63500" marT="63500" marB="635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700">
                          <a:latin typeface="Helvetica Neue"/>
                          <a:ea typeface="Helvetica Neue"/>
                          <a:cs typeface="Helvetica Neue"/>
                          <a:sym typeface="Helvetica Neue"/>
                        </a:rPr>
                        <a:t>103</a:t>
                      </a:r>
                      <a:endParaRPr sz="1700">
                        <a:latin typeface="Helvetica Neue"/>
                        <a:ea typeface="Helvetica Neue"/>
                        <a:cs typeface="Helvetica Neue"/>
                        <a:sym typeface="Helvetica Neue"/>
                      </a:endParaRPr>
                    </a:p>
                  </a:txBody>
                  <a:tcPr marL="63500" marR="63500" marT="63500" marB="635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531750">
                <a:tc>
                  <a:txBody>
                    <a:bodyPr/>
                    <a:lstStyle/>
                    <a:p>
                      <a:pPr marL="0" lvl="0" indent="0" algn="l" rtl="0">
                        <a:lnSpc>
                          <a:spcPct val="115000"/>
                        </a:lnSpc>
                        <a:spcBef>
                          <a:spcPts val="0"/>
                        </a:spcBef>
                        <a:spcAft>
                          <a:spcPts val="0"/>
                        </a:spcAft>
                        <a:buNone/>
                      </a:pPr>
                      <a:r>
                        <a:rPr lang="en" sz="1700">
                          <a:latin typeface="Helvetica Neue"/>
                          <a:ea typeface="Helvetica Neue"/>
                          <a:cs typeface="Helvetica Neue"/>
                          <a:sym typeface="Helvetica Neue"/>
                        </a:rPr>
                        <a:t>Total operations time</a:t>
                      </a:r>
                      <a:endParaRPr sz="1700">
                        <a:latin typeface="Helvetica Neue"/>
                        <a:ea typeface="Helvetica Neue"/>
                        <a:cs typeface="Helvetica Neue"/>
                        <a:sym typeface="Helvetica Neue"/>
                      </a:endParaRPr>
                    </a:p>
                  </a:txBody>
                  <a:tcPr marL="63500" marR="63500" marT="63500" marB="635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w="9525" cap="flat" cmpd="sng">
                      <a:solidFill>
                        <a:srgbClr val="E0E0E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700">
                          <a:solidFill>
                            <a:srgbClr val="0085CA"/>
                          </a:solidFill>
                          <a:latin typeface="Helvetica Neue"/>
                          <a:ea typeface="Helvetica Neue"/>
                          <a:cs typeface="Helvetica Neue"/>
                          <a:sym typeface="Helvetica Neue"/>
                        </a:rPr>
                        <a:t>44:15:19</a:t>
                      </a:r>
                      <a:endParaRPr sz="1700">
                        <a:solidFill>
                          <a:srgbClr val="0085CA"/>
                        </a:solidFill>
                        <a:latin typeface="Helvetica Neue"/>
                        <a:ea typeface="Helvetica Neue"/>
                        <a:cs typeface="Helvetica Neue"/>
                        <a:sym typeface="Helvetica Neue"/>
                      </a:endParaRPr>
                    </a:p>
                  </a:txBody>
                  <a:tcPr marL="63500" marR="63500" marT="63500" marB="635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w="9525" cap="flat" cmpd="sng">
                      <a:solidFill>
                        <a:srgbClr val="E0E0E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endParaRPr sz="1700">
                        <a:latin typeface="Helvetica Neue"/>
                        <a:ea typeface="Helvetica Neue"/>
                        <a:cs typeface="Helvetica Neue"/>
                        <a:sym typeface="Helvetica Neue"/>
                      </a:endParaRPr>
                    </a:p>
                  </a:txBody>
                  <a:tcPr marL="63500" marR="63500" marT="63500" marB="635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w="9525" cap="flat" cmpd="sng">
                      <a:solidFill>
                        <a:srgbClr val="E0E0E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endParaRPr sz="1700">
                        <a:latin typeface="Helvetica Neue"/>
                        <a:ea typeface="Helvetica Neue"/>
                        <a:cs typeface="Helvetica Neue"/>
                        <a:sym typeface="Helvetica Neue"/>
                      </a:endParaRPr>
                    </a:p>
                  </a:txBody>
                  <a:tcPr marL="63500" marR="63500" marT="63500" marB="635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w="9525" cap="flat" cmpd="sng">
                      <a:solidFill>
                        <a:srgbClr val="E0E0E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endParaRPr sz="1700">
                        <a:latin typeface="Helvetica Neue"/>
                        <a:ea typeface="Helvetica Neue"/>
                        <a:cs typeface="Helvetica Neue"/>
                        <a:sym typeface="Helvetica Neue"/>
                      </a:endParaRPr>
                    </a:p>
                  </a:txBody>
                  <a:tcPr marL="63500" marR="63500" marT="63500" marB="63500">
                    <a:lnL cap="flat" cmpd="sng">
                      <a:solidFill>
                        <a:srgbClr val="000000"/>
                      </a:solidFill>
                      <a:prstDash val="solid"/>
                      <a:round/>
                      <a:headEnd type="none" w="sm" len="sm"/>
                      <a:tailEnd type="none" w="sm" len="sm"/>
                    </a:lnL>
                    <a:lnR cap="flat" cmpd="sng">
                      <a:solidFill>
                        <a:srgbClr val="000000"/>
                      </a:solidFill>
                      <a:prstDash val="solid"/>
                      <a:round/>
                      <a:headEnd type="none" w="sm" len="sm"/>
                      <a:tailEnd type="none" w="sm" len="sm"/>
                    </a:lnR>
                    <a:lnT cap="flat" cmpd="sng">
                      <a:solidFill>
                        <a:srgbClr val="000000"/>
                      </a:solidFill>
                      <a:prstDash val="solid"/>
                      <a:round/>
                      <a:headEnd type="none" w="sm" len="sm"/>
                      <a:tailEnd type="none" w="sm" len="sm"/>
                    </a:lnT>
                    <a:lnB w="9525" cap="flat" cmpd="sng">
                      <a:solidFill>
                        <a:srgbClr val="E0E0E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34"/>
          <p:cNvSpPr txBox="1">
            <a:spLocks noGrp="1"/>
          </p:cNvSpPr>
          <p:nvPr>
            <p:ph type="title"/>
          </p:nvPr>
        </p:nvSpPr>
        <p:spPr>
          <a:xfrm>
            <a:off x="628650" y="240506"/>
            <a:ext cx="7645200" cy="7200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SzPts val="990"/>
              <a:buNone/>
            </a:pPr>
            <a:r>
              <a:rPr lang="en" sz="2600"/>
              <a:t>Innovation as motivation for PERiLS CONOPS</a:t>
            </a:r>
            <a:endParaRPr sz="2600"/>
          </a:p>
        </p:txBody>
      </p:sp>
      <p:sp>
        <p:nvSpPr>
          <p:cNvPr id="169" name="Google Shape;169;p34"/>
          <p:cNvSpPr txBox="1">
            <a:spLocks noGrp="1"/>
          </p:cNvSpPr>
          <p:nvPr>
            <p:ph type="body" idx="1"/>
          </p:nvPr>
        </p:nvSpPr>
        <p:spPr>
          <a:xfrm>
            <a:off x="4572000" y="1029325"/>
            <a:ext cx="4344300" cy="3687600"/>
          </a:xfrm>
          <a:prstGeom prst="rect">
            <a:avLst/>
          </a:prstGeom>
        </p:spPr>
        <p:txBody>
          <a:bodyPr spcFirstLastPara="1" wrap="square" lIns="68575" tIns="34275" rIns="68575" bIns="34275" anchor="t" anchorCtr="0">
            <a:normAutofit lnSpcReduction="10000"/>
          </a:bodyPr>
          <a:lstStyle/>
          <a:p>
            <a:pPr marL="0" lvl="0" indent="0" algn="l" rtl="0">
              <a:spcBef>
                <a:spcPts val="800"/>
              </a:spcBef>
              <a:spcAft>
                <a:spcPts val="0"/>
              </a:spcAft>
              <a:buNone/>
            </a:pPr>
            <a:r>
              <a:rPr lang="en" sz="1600"/>
              <a:t>Need:</a:t>
            </a:r>
            <a:r>
              <a:rPr lang="en" sz="1600" b="0"/>
              <a:t> </a:t>
            </a:r>
            <a:r>
              <a:rPr lang="en" sz="1600" b="0" i="1"/>
              <a:t>network</a:t>
            </a:r>
            <a:r>
              <a:rPr lang="en" sz="1600" b="0"/>
              <a:t> low-atmosphere observations in </a:t>
            </a:r>
            <a:r>
              <a:rPr lang="en" sz="1600" b="0" i="1"/>
              <a:t>challenging environment</a:t>
            </a:r>
            <a:r>
              <a:rPr lang="en" sz="1600" b="0"/>
              <a:t> of southeastern US</a:t>
            </a:r>
            <a:endParaRPr sz="1600" b="0"/>
          </a:p>
          <a:p>
            <a:pPr marL="0" lvl="0" indent="0" algn="l" rtl="0">
              <a:spcBef>
                <a:spcPts val="800"/>
              </a:spcBef>
              <a:spcAft>
                <a:spcPts val="0"/>
              </a:spcAft>
              <a:buNone/>
            </a:pPr>
            <a:endParaRPr sz="1600" b="0"/>
          </a:p>
          <a:p>
            <a:pPr marL="0" lvl="0" indent="0" algn="l" rtl="0">
              <a:spcBef>
                <a:spcPts val="800"/>
              </a:spcBef>
              <a:spcAft>
                <a:spcPts val="0"/>
              </a:spcAft>
              <a:buNone/>
            </a:pPr>
            <a:r>
              <a:rPr lang="en" sz="1600"/>
              <a:t>VORTEX-SE findings:</a:t>
            </a:r>
            <a:r>
              <a:rPr lang="en" sz="1600" b="0"/>
              <a:t> above-surface variability critical, </a:t>
            </a:r>
            <a:r>
              <a:rPr lang="en" sz="1300" b="0" strike="sngStrike"/>
              <a:t>2016-2019 remote sensor profiling obs suggested ~50 km min. spacing</a:t>
            </a:r>
            <a:r>
              <a:rPr lang="en" sz="1600" b="0"/>
              <a:t>, 90 km spacing</a:t>
            </a:r>
            <a:endParaRPr sz="1600" b="0"/>
          </a:p>
          <a:p>
            <a:pPr marL="0" lvl="0" indent="0" algn="l" rtl="0">
              <a:spcBef>
                <a:spcPts val="800"/>
              </a:spcBef>
              <a:spcAft>
                <a:spcPts val="0"/>
              </a:spcAft>
              <a:buNone/>
            </a:pPr>
            <a:endParaRPr sz="1600" b="0"/>
          </a:p>
          <a:p>
            <a:pPr marL="0" lvl="0" indent="0" algn="l" rtl="0">
              <a:spcBef>
                <a:spcPts val="800"/>
              </a:spcBef>
              <a:spcAft>
                <a:spcPts val="0"/>
              </a:spcAft>
              <a:buNone/>
            </a:pPr>
            <a:r>
              <a:rPr lang="en" sz="1600"/>
              <a:t>PERiLS opportunity:</a:t>
            </a:r>
            <a:r>
              <a:rPr lang="en" sz="1600" b="0"/>
              <a:t> deploy prototype network with </a:t>
            </a:r>
            <a:r>
              <a:rPr lang="en" sz="1600" b="0" i="1"/>
              <a:t>network-in-network</a:t>
            </a:r>
            <a:r>
              <a:rPr lang="en" sz="1600" b="0"/>
              <a:t> framework</a:t>
            </a:r>
            <a:endParaRPr sz="1600" b="0"/>
          </a:p>
          <a:p>
            <a:pPr marL="285750" lvl="0" indent="-215900" algn="l" rtl="0">
              <a:spcBef>
                <a:spcPts val="800"/>
              </a:spcBef>
              <a:spcAft>
                <a:spcPts val="0"/>
              </a:spcAft>
              <a:buSzPts val="1600"/>
              <a:buChar char="•"/>
            </a:pPr>
            <a:r>
              <a:rPr lang="en" sz="1400" b="0" u="sng"/>
              <a:t>Finer spacing</a:t>
            </a:r>
            <a:r>
              <a:rPr lang="en" sz="1400" b="0"/>
              <a:t> within broader coarse deployment</a:t>
            </a:r>
            <a:endParaRPr sz="1400" b="0"/>
          </a:p>
          <a:p>
            <a:pPr marL="285750" lvl="0" indent="-203200" algn="l" rtl="0">
              <a:spcBef>
                <a:spcPts val="0"/>
              </a:spcBef>
              <a:spcAft>
                <a:spcPts val="0"/>
              </a:spcAft>
              <a:buSzPts val="1400"/>
              <a:buChar char="•"/>
            </a:pPr>
            <a:r>
              <a:rPr lang="en" sz="1400" b="0" u="sng"/>
              <a:t>Mix obs types</a:t>
            </a:r>
            <a:r>
              <a:rPr lang="en" sz="1400" b="0"/>
              <a:t>; remote sensor types and </a:t>
            </a:r>
            <a:r>
              <a:rPr lang="en" sz="1400">
                <a:solidFill>
                  <a:srgbClr val="3FAFFF"/>
                </a:solidFill>
              </a:rPr>
              <a:t>UAS</a:t>
            </a:r>
            <a:endParaRPr sz="1400" b="0">
              <a:solidFill>
                <a:srgbClr val="0053A0"/>
              </a:solidFill>
            </a:endParaRPr>
          </a:p>
          <a:p>
            <a:pPr marL="285750" lvl="0" indent="-203200" algn="l" rtl="0">
              <a:spcBef>
                <a:spcPts val="0"/>
              </a:spcBef>
              <a:spcAft>
                <a:spcPts val="0"/>
              </a:spcAft>
              <a:buClr>
                <a:srgbClr val="0053A0"/>
              </a:buClr>
              <a:buSzPts val="1400"/>
              <a:buChar char="•"/>
            </a:pPr>
            <a:r>
              <a:rPr lang="en" sz="1400" b="0">
                <a:solidFill>
                  <a:srgbClr val="0053A0"/>
                </a:solidFill>
              </a:rPr>
              <a:t>Enables experiments with </a:t>
            </a:r>
            <a:r>
              <a:rPr lang="en" sz="1400" b="0" u="sng">
                <a:solidFill>
                  <a:srgbClr val="0053A0"/>
                </a:solidFill>
              </a:rPr>
              <a:t>adaptable network</a:t>
            </a:r>
            <a:r>
              <a:rPr lang="en" sz="1400" b="0">
                <a:solidFill>
                  <a:srgbClr val="0053A0"/>
                </a:solidFill>
              </a:rPr>
              <a:t> concepts, testing data </a:t>
            </a:r>
            <a:r>
              <a:rPr lang="en" sz="1400" b="0" u="sng">
                <a:solidFill>
                  <a:srgbClr val="0053A0"/>
                </a:solidFill>
              </a:rPr>
              <a:t>assimilation density</a:t>
            </a:r>
            <a:r>
              <a:rPr lang="en" sz="1400" b="0">
                <a:solidFill>
                  <a:srgbClr val="0053A0"/>
                </a:solidFill>
              </a:rPr>
              <a:t> needs, evaluating impacts of mixed obs networks, etc…</a:t>
            </a:r>
            <a:endParaRPr sz="1400" b="0">
              <a:solidFill>
                <a:srgbClr val="0053A0"/>
              </a:solidFill>
            </a:endParaRPr>
          </a:p>
        </p:txBody>
      </p:sp>
      <p:pic>
        <p:nvPicPr>
          <p:cNvPr id="170" name="Google Shape;170;p34"/>
          <p:cNvPicPr preferRelativeResize="0"/>
          <p:nvPr/>
        </p:nvPicPr>
        <p:blipFill rotWithShape="1">
          <a:blip r:embed="rId3">
            <a:alphaModFix/>
          </a:blip>
          <a:srcRect r="13993"/>
          <a:stretch/>
        </p:blipFill>
        <p:spPr>
          <a:xfrm>
            <a:off x="447175" y="1069475"/>
            <a:ext cx="4041698" cy="3128688"/>
          </a:xfrm>
          <a:prstGeom prst="rect">
            <a:avLst/>
          </a:prstGeom>
          <a:noFill/>
          <a:ln>
            <a:noFill/>
          </a:ln>
        </p:spPr>
      </p:pic>
      <p:grpSp>
        <p:nvGrpSpPr>
          <p:cNvPr id="171" name="Google Shape;171;p34"/>
          <p:cNvGrpSpPr/>
          <p:nvPr/>
        </p:nvGrpSpPr>
        <p:grpSpPr>
          <a:xfrm>
            <a:off x="2676500" y="2781125"/>
            <a:ext cx="1895501" cy="1869100"/>
            <a:chOff x="2676500" y="2781125"/>
            <a:chExt cx="1895501" cy="1869100"/>
          </a:xfrm>
        </p:grpSpPr>
        <p:grpSp>
          <p:nvGrpSpPr>
            <p:cNvPr id="172" name="Google Shape;172;p34"/>
            <p:cNvGrpSpPr/>
            <p:nvPr/>
          </p:nvGrpSpPr>
          <p:grpSpPr>
            <a:xfrm>
              <a:off x="2676500" y="2781125"/>
              <a:ext cx="1895501" cy="1869100"/>
              <a:chOff x="2556125" y="2847825"/>
              <a:chExt cx="1895501" cy="1869100"/>
            </a:xfrm>
          </p:grpSpPr>
          <p:grpSp>
            <p:nvGrpSpPr>
              <p:cNvPr id="173" name="Google Shape;173;p34"/>
              <p:cNvGrpSpPr/>
              <p:nvPr/>
            </p:nvGrpSpPr>
            <p:grpSpPr>
              <a:xfrm>
                <a:off x="2556125" y="2847825"/>
                <a:ext cx="1895501" cy="1869100"/>
                <a:chOff x="2593375" y="2769900"/>
                <a:chExt cx="1895501" cy="1869100"/>
              </a:xfrm>
            </p:grpSpPr>
            <p:pic>
              <p:nvPicPr>
                <p:cNvPr id="174" name="Google Shape;174;p34"/>
                <p:cNvPicPr preferRelativeResize="0"/>
                <p:nvPr/>
              </p:nvPicPr>
              <p:blipFill>
                <a:blip r:embed="rId4">
                  <a:alphaModFix/>
                </a:blip>
                <a:stretch>
                  <a:fillRect/>
                </a:stretch>
              </p:blipFill>
              <p:spPr>
                <a:xfrm>
                  <a:off x="2594150" y="2769900"/>
                  <a:ext cx="1894726" cy="1869100"/>
                </a:xfrm>
                <a:prstGeom prst="rect">
                  <a:avLst/>
                </a:prstGeom>
                <a:noFill/>
                <a:ln>
                  <a:noFill/>
                </a:ln>
              </p:spPr>
            </p:pic>
            <p:sp>
              <p:nvSpPr>
                <p:cNvPr id="175" name="Google Shape;175;p34"/>
                <p:cNvSpPr/>
                <p:nvPr/>
              </p:nvSpPr>
              <p:spPr>
                <a:xfrm rot="-4708280">
                  <a:off x="2705918" y="3272774"/>
                  <a:ext cx="231164" cy="197451"/>
                </a:xfrm>
                <a:prstGeom prst="rect">
                  <a:avLst/>
                </a:prstGeom>
                <a:solidFill>
                  <a:srgbClr val="AFAB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4"/>
                <p:cNvSpPr/>
                <p:nvPr/>
              </p:nvSpPr>
              <p:spPr>
                <a:xfrm>
                  <a:off x="2594150" y="3516400"/>
                  <a:ext cx="417000" cy="4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4"/>
                <p:cNvSpPr/>
                <p:nvPr/>
              </p:nvSpPr>
              <p:spPr>
                <a:xfrm rot="632999">
                  <a:off x="2595850" y="3489964"/>
                  <a:ext cx="363749" cy="60723"/>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4"/>
                <p:cNvSpPr/>
                <p:nvPr/>
              </p:nvSpPr>
              <p:spPr>
                <a:xfrm rot="-2476784">
                  <a:off x="2894414" y="3451813"/>
                  <a:ext cx="189621" cy="71006"/>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4"/>
                <p:cNvSpPr/>
                <p:nvPr/>
              </p:nvSpPr>
              <p:spPr>
                <a:xfrm rot="-2456886">
                  <a:off x="2856170" y="3399382"/>
                  <a:ext cx="231165" cy="39341"/>
                </a:xfrm>
                <a:prstGeom prst="rect">
                  <a:avLst/>
                </a:prstGeom>
                <a:solidFill>
                  <a:srgbClr val="AFAB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0" name="Google Shape;180;p34"/>
                <p:cNvCxnSpPr/>
                <p:nvPr/>
              </p:nvCxnSpPr>
              <p:spPr>
                <a:xfrm>
                  <a:off x="2676500" y="3464700"/>
                  <a:ext cx="223500" cy="45900"/>
                </a:xfrm>
                <a:prstGeom prst="straightConnector1">
                  <a:avLst/>
                </a:prstGeom>
                <a:noFill/>
                <a:ln w="9525" cap="flat" cmpd="sng">
                  <a:solidFill>
                    <a:srgbClr val="767272"/>
                  </a:solidFill>
                  <a:prstDash val="solid"/>
                  <a:round/>
                  <a:headEnd type="none" w="med" len="med"/>
                  <a:tailEnd type="none" w="med" len="med"/>
                </a:ln>
              </p:spPr>
            </p:cxnSp>
            <p:cxnSp>
              <p:nvCxnSpPr>
                <p:cNvPr id="181" name="Google Shape;181;p34"/>
                <p:cNvCxnSpPr/>
                <p:nvPr/>
              </p:nvCxnSpPr>
              <p:spPr>
                <a:xfrm rot="10800000" flipH="1">
                  <a:off x="2900000" y="3457175"/>
                  <a:ext cx="60900" cy="55800"/>
                </a:xfrm>
                <a:prstGeom prst="straightConnector1">
                  <a:avLst/>
                </a:prstGeom>
                <a:noFill/>
                <a:ln w="9525" cap="flat" cmpd="sng">
                  <a:solidFill>
                    <a:srgbClr val="767272"/>
                  </a:solidFill>
                  <a:prstDash val="solid"/>
                  <a:round/>
                  <a:headEnd type="none" w="med" len="med"/>
                  <a:tailEnd type="none" w="med" len="med"/>
                </a:ln>
              </p:spPr>
            </p:cxnSp>
          </p:grpSp>
          <p:sp>
            <p:nvSpPr>
              <p:cNvPr id="182" name="Google Shape;182;p34"/>
              <p:cNvSpPr/>
              <p:nvPr/>
            </p:nvSpPr>
            <p:spPr>
              <a:xfrm rot="-1150740">
                <a:off x="4087112" y="3607062"/>
                <a:ext cx="102277" cy="309775"/>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4"/>
              <p:cNvSpPr/>
              <p:nvPr/>
            </p:nvSpPr>
            <p:spPr>
              <a:xfrm rot="-4996233">
                <a:off x="3653648" y="4261167"/>
                <a:ext cx="102406" cy="309531"/>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4"/>
              <p:cNvSpPr/>
              <p:nvPr/>
            </p:nvSpPr>
            <p:spPr>
              <a:xfrm rot="-8820287">
                <a:off x="3415394" y="3607175"/>
                <a:ext cx="75473" cy="30955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5" name="Google Shape;185;p34"/>
            <p:cNvPicPr preferRelativeResize="0"/>
            <p:nvPr/>
          </p:nvPicPr>
          <p:blipFill>
            <a:blip r:embed="rId5">
              <a:alphaModFix/>
            </a:blip>
            <a:stretch>
              <a:fillRect/>
            </a:stretch>
          </p:blipFill>
          <p:spPr>
            <a:xfrm>
              <a:off x="4100700" y="3023776"/>
              <a:ext cx="414276" cy="73575"/>
            </a:xfrm>
            <a:prstGeom prst="rect">
              <a:avLst/>
            </a:prstGeom>
            <a:noFill/>
            <a:ln>
              <a:noFill/>
            </a:ln>
          </p:spPr>
        </p:pic>
      </p:grpSp>
      <p:sp>
        <p:nvSpPr>
          <p:cNvPr id="186" name="Google Shape;186;p34"/>
          <p:cNvSpPr txBox="1"/>
          <p:nvPr/>
        </p:nvSpPr>
        <p:spPr>
          <a:xfrm>
            <a:off x="356800" y="4189250"/>
            <a:ext cx="2416800" cy="4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dirty="0">
                <a:solidFill>
                  <a:srgbClr val="003087"/>
                </a:solidFill>
              </a:rPr>
              <a:t>COA: 3 sites, 0–1.5km AGL</a:t>
            </a:r>
            <a:br>
              <a:rPr lang="en" sz="1300" b="1" dirty="0">
                <a:solidFill>
                  <a:srgbClr val="003087"/>
                </a:solidFill>
              </a:rPr>
            </a:br>
            <a:r>
              <a:rPr lang="en" sz="1300" b="1" dirty="0">
                <a:solidFill>
                  <a:srgbClr val="003087"/>
                </a:solidFill>
              </a:rPr>
              <a:t>	    </a:t>
            </a:r>
            <a:r>
              <a:rPr lang="en" sz="900" dirty="0">
                <a:solidFill>
                  <a:srgbClr val="AFABAB"/>
                </a:solidFill>
              </a:rPr>
              <a:t>0–5000 feet AGL</a:t>
            </a:r>
            <a:endParaRPr sz="900" dirty="0">
              <a:solidFill>
                <a:srgbClr val="AFABAB"/>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pic>
        <p:nvPicPr>
          <p:cNvPr id="693" name="Google Shape;693;p70"/>
          <p:cNvPicPr preferRelativeResize="0"/>
          <p:nvPr/>
        </p:nvPicPr>
        <p:blipFill>
          <a:blip r:embed="rId3">
            <a:alphaModFix/>
          </a:blip>
          <a:stretch>
            <a:fillRect/>
          </a:stretch>
        </p:blipFill>
        <p:spPr>
          <a:xfrm>
            <a:off x="921800" y="1274363"/>
            <a:ext cx="4612925" cy="2594776"/>
          </a:xfrm>
          <a:prstGeom prst="rect">
            <a:avLst/>
          </a:prstGeom>
          <a:noFill/>
          <a:ln>
            <a:noFill/>
          </a:ln>
        </p:spPr>
      </p:pic>
      <p:pic>
        <p:nvPicPr>
          <p:cNvPr id="694" name="Google Shape;694;p70"/>
          <p:cNvPicPr preferRelativeResize="0"/>
          <p:nvPr/>
        </p:nvPicPr>
        <p:blipFill>
          <a:blip r:embed="rId4">
            <a:alphaModFix/>
          </a:blip>
          <a:stretch>
            <a:fillRect/>
          </a:stretch>
        </p:blipFill>
        <p:spPr>
          <a:xfrm>
            <a:off x="5210174" y="75000"/>
            <a:ext cx="2466700" cy="4385249"/>
          </a:xfrm>
          <a:prstGeom prst="rect">
            <a:avLst/>
          </a:prstGeom>
          <a:noFill/>
          <a:ln>
            <a:noFill/>
          </a:ln>
        </p:spPr>
      </p:pic>
      <p:sp>
        <p:nvSpPr>
          <p:cNvPr id="695" name="Google Shape;695;p70"/>
          <p:cNvSpPr txBox="1">
            <a:spLocks noGrp="1"/>
          </p:cNvSpPr>
          <p:nvPr>
            <p:ph type="title"/>
          </p:nvPr>
        </p:nvSpPr>
        <p:spPr>
          <a:xfrm>
            <a:off x="628650" y="240506"/>
            <a:ext cx="7645200" cy="7200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The Incidents…</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71"/>
          <p:cNvSpPr txBox="1">
            <a:spLocks noGrp="1"/>
          </p:cNvSpPr>
          <p:nvPr>
            <p:ph type="title"/>
          </p:nvPr>
        </p:nvSpPr>
        <p:spPr>
          <a:xfrm>
            <a:off x="233775" y="333769"/>
            <a:ext cx="6390600" cy="4296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dk1"/>
              </a:buClr>
              <a:buSzPct val="117857"/>
              <a:buFont typeface="Century Gothic"/>
              <a:buNone/>
            </a:pPr>
            <a:r>
              <a:rPr lang="en"/>
              <a:t>Green’s Theorem Approach</a:t>
            </a:r>
            <a:endParaRPr/>
          </a:p>
        </p:txBody>
      </p:sp>
      <p:pic>
        <p:nvPicPr>
          <p:cNvPr id="701" name="Google Shape;701;p71"/>
          <p:cNvPicPr preferRelativeResize="0"/>
          <p:nvPr/>
        </p:nvPicPr>
        <p:blipFill rotWithShape="1">
          <a:blip r:embed="rId3">
            <a:alphaModFix/>
          </a:blip>
          <a:srcRect/>
          <a:stretch/>
        </p:blipFill>
        <p:spPr>
          <a:xfrm>
            <a:off x="5081718" y="3389331"/>
            <a:ext cx="3992777" cy="987403"/>
          </a:xfrm>
          <a:prstGeom prst="rect">
            <a:avLst/>
          </a:prstGeom>
          <a:noFill/>
          <a:ln>
            <a:noFill/>
          </a:ln>
        </p:spPr>
      </p:pic>
      <p:pic>
        <p:nvPicPr>
          <p:cNvPr id="702" name="Google Shape;702;p71"/>
          <p:cNvPicPr preferRelativeResize="0"/>
          <p:nvPr/>
        </p:nvPicPr>
        <p:blipFill rotWithShape="1">
          <a:blip r:embed="rId4">
            <a:alphaModFix/>
          </a:blip>
          <a:srcRect/>
          <a:stretch/>
        </p:blipFill>
        <p:spPr>
          <a:xfrm>
            <a:off x="5789528" y="4376734"/>
            <a:ext cx="2577157" cy="531256"/>
          </a:xfrm>
          <a:prstGeom prst="rect">
            <a:avLst/>
          </a:prstGeom>
          <a:noFill/>
          <a:ln>
            <a:noFill/>
          </a:ln>
        </p:spPr>
      </p:pic>
      <p:pic>
        <p:nvPicPr>
          <p:cNvPr id="703" name="Google Shape;703;p71"/>
          <p:cNvPicPr preferRelativeResize="0"/>
          <p:nvPr/>
        </p:nvPicPr>
        <p:blipFill rotWithShape="1">
          <a:blip r:embed="rId5">
            <a:alphaModFix/>
          </a:blip>
          <a:srcRect/>
          <a:stretch/>
        </p:blipFill>
        <p:spPr>
          <a:xfrm>
            <a:off x="1169377" y="1162188"/>
            <a:ext cx="3571316" cy="869538"/>
          </a:xfrm>
          <a:prstGeom prst="rect">
            <a:avLst/>
          </a:prstGeom>
          <a:noFill/>
          <a:ln>
            <a:noFill/>
          </a:ln>
        </p:spPr>
      </p:pic>
      <p:pic>
        <p:nvPicPr>
          <p:cNvPr id="704" name="Google Shape;704;p71"/>
          <p:cNvPicPr preferRelativeResize="0"/>
          <p:nvPr/>
        </p:nvPicPr>
        <p:blipFill rotWithShape="1">
          <a:blip r:embed="rId6">
            <a:alphaModFix/>
          </a:blip>
          <a:srcRect/>
          <a:stretch/>
        </p:blipFill>
        <p:spPr>
          <a:xfrm>
            <a:off x="1823008" y="3409789"/>
            <a:ext cx="2119443" cy="591982"/>
          </a:xfrm>
          <a:prstGeom prst="rect">
            <a:avLst/>
          </a:prstGeom>
          <a:noFill/>
          <a:ln>
            <a:noFill/>
          </a:ln>
        </p:spPr>
      </p:pic>
      <p:pic>
        <p:nvPicPr>
          <p:cNvPr id="705" name="Google Shape;705;p71"/>
          <p:cNvPicPr preferRelativeResize="0"/>
          <p:nvPr/>
        </p:nvPicPr>
        <p:blipFill rotWithShape="1">
          <a:blip r:embed="rId7">
            <a:alphaModFix/>
          </a:blip>
          <a:srcRect/>
          <a:stretch/>
        </p:blipFill>
        <p:spPr>
          <a:xfrm>
            <a:off x="1823008" y="4184573"/>
            <a:ext cx="2119442" cy="501973"/>
          </a:xfrm>
          <a:prstGeom prst="rect">
            <a:avLst/>
          </a:prstGeom>
          <a:noFill/>
          <a:ln>
            <a:noFill/>
          </a:ln>
        </p:spPr>
      </p:pic>
      <p:cxnSp>
        <p:nvCxnSpPr>
          <p:cNvPr id="706" name="Google Shape;706;p71"/>
          <p:cNvCxnSpPr/>
          <p:nvPr/>
        </p:nvCxnSpPr>
        <p:spPr>
          <a:xfrm>
            <a:off x="2900749" y="2242751"/>
            <a:ext cx="0" cy="945300"/>
          </a:xfrm>
          <a:prstGeom prst="straightConnector1">
            <a:avLst/>
          </a:prstGeom>
          <a:noFill/>
          <a:ln w="76200" cap="flat" cmpd="sng">
            <a:solidFill>
              <a:schemeClr val="accent1"/>
            </a:solidFill>
            <a:prstDash val="solid"/>
            <a:miter lim="800000"/>
            <a:headEnd type="none" w="sm" len="sm"/>
            <a:tailEnd type="triangle" w="med" len="med"/>
          </a:ln>
        </p:spPr>
      </p:cxnSp>
      <p:cxnSp>
        <p:nvCxnSpPr>
          <p:cNvPr id="707" name="Google Shape;707;p71"/>
          <p:cNvCxnSpPr/>
          <p:nvPr/>
        </p:nvCxnSpPr>
        <p:spPr>
          <a:xfrm>
            <a:off x="4108299" y="4001771"/>
            <a:ext cx="927600" cy="0"/>
          </a:xfrm>
          <a:prstGeom prst="straightConnector1">
            <a:avLst/>
          </a:prstGeom>
          <a:noFill/>
          <a:ln w="76200" cap="flat" cmpd="sng">
            <a:solidFill>
              <a:schemeClr val="accent1"/>
            </a:solidFill>
            <a:prstDash val="solid"/>
            <a:miter lim="800000"/>
            <a:headEnd type="none" w="sm" len="sm"/>
            <a:tailEnd type="triangle" w="med" len="med"/>
          </a:ln>
        </p:spPr>
      </p:cxnSp>
      <p:sp>
        <p:nvSpPr>
          <p:cNvPr id="708" name="Google Shape;708;p71"/>
          <p:cNvSpPr txBox="1"/>
          <p:nvPr/>
        </p:nvSpPr>
        <p:spPr>
          <a:xfrm>
            <a:off x="5467255" y="1372135"/>
            <a:ext cx="3221700" cy="1577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Palatino Linotype"/>
                <a:ea typeface="Palatino Linotype"/>
                <a:cs typeface="Palatino Linotype"/>
                <a:sym typeface="Palatino Linotype"/>
              </a:rPr>
              <a:t>Per Wagner et. al. (2022), since the calculation depend on the scalar magnitude, the mean scalar value of the vertices needs to be removed prior to calculating advection to be properly scaled</a:t>
            </a:r>
            <a:endParaRPr sz="1100"/>
          </a:p>
          <a:p>
            <a:pPr marL="0" marR="0" lvl="0" indent="0" algn="l" rtl="0">
              <a:spcBef>
                <a:spcPts val="0"/>
              </a:spcBef>
              <a:spcAft>
                <a:spcPts val="0"/>
              </a:spcAft>
              <a:buNone/>
            </a:pPr>
            <a:endParaRPr sz="1400">
              <a:solidFill>
                <a:schemeClr val="dk1"/>
              </a:solidFill>
              <a:latin typeface="Palatino Linotype"/>
              <a:ea typeface="Palatino Linotype"/>
              <a:cs typeface="Palatino Linotype"/>
              <a:sym typeface="Palatino Linotype"/>
            </a:endParaRPr>
          </a:p>
        </p:txBody>
      </p:sp>
      <p:cxnSp>
        <p:nvCxnSpPr>
          <p:cNvPr id="709" name="Google Shape;709;p71"/>
          <p:cNvCxnSpPr/>
          <p:nvPr/>
        </p:nvCxnSpPr>
        <p:spPr>
          <a:xfrm rot="10800000">
            <a:off x="6984334" y="2571967"/>
            <a:ext cx="0" cy="816600"/>
          </a:xfrm>
          <a:prstGeom prst="straightConnector1">
            <a:avLst/>
          </a:prstGeom>
          <a:noFill/>
          <a:ln w="76200" cap="flat" cmpd="sng">
            <a:solidFill>
              <a:schemeClr val="accent1"/>
            </a:solidFill>
            <a:prstDash val="solid"/>
            <a:miter lim="800000"/>
            <a:headEnd type="none" w="sm" len="sm"/>
            <a:tailEnd type="triangle" w="med" len="med"/>
          </a:ln>
        </p:spPr>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72"/>
          <p:cNvSpPr txBox="1">
            <a:spLocks noGrp="1"/>
          </p:cNvSpPr>
          <p:nvPr>
            <p:ph type="title"/>
          </p:nvPr>
        </p:nvSpPr>
        <p:spPr>
          <a:xfrm>
            <a:off x="628650" y="240506"/>
            <a:ext cx="7645200" cy="720000"/>
          </a:xfrm>
          <a:prstGeom prst="rect">
            <a:avLst/>
          </a:prstGeom>
        </p:spPr>
        <p:txBody>
          <a:bodyPr spcFirstLastPara="1" wrap="square" lIns="68575" tIns="34275" rIns="68575" bIns="34275" anchor="ctr" anchorCtr="0">
            <a:normAutofit fontScale="90000"/>
          </a:bodyPr>
          <a:lstStyle/>
          <a:p>
            <a:pPr marL="0" lvl="0" indent="0" algn="l" rtl="0">
              <a:spcBef>
                <a:spcPts val="0"/>
              </a:spcBef>
              <a:spcAft>
                <a:spcPts val="0"/>
              </a:spcAft>
              <a:buNone/>
            </a:pPr>
            <a:r>
              <a:rPr lang="en"/>
              <a:t>Innovation as motivation for PERILS CONOPS</a:t>
            </a:r>
            <a:endParaRPr/>
          </a:p>
        </p:txBody>
      </p:sp>
      <p:pic>
        <p:nvPicPr>
          <p:cNvPr id="715" name="Google Shape;715;p72"/>
          <p:cNvPicPr preferRelativeResize="0"/>
          <p:nvPr/>
        </p:nvPicPr>
        <p:blipFill>
          <a:blip r:embed="rId3">
            <a:alphaModFix/>
          </a:blip>
          <a:stretch>
            <a:fillRect/>
          </a:stretch>
        </p:blipFill>
        <p:spPr>
          <a:xfrm>
            <a:off x="683500" y="1226640"/>
            <a:ext cx="2032201" cy="1326011"/>
          </a:xfrm>
          <a:prstGeom prst="rect">
            <a:avLst/>
          </a:prstGeom>
          <a:noFill/>
          <a:ln>
            <a:noFill/>
          </a:ln>
        </p:spPr>
      </p:pic>
      <p:pic>
        <p:nvPicPr>
          <p:cNvPr id="716" name="Google Shape;716;p72"/>
          <p:cNvPicPr preferRelativeResize="0"/>
          <p:nvPr/>
        </p:nvPicPr>
        <p:blipFill rotWithShape="1">
          <a:blip r:embed="rId4">
            <a:alphaModFix/>
          </a:blip>
          <a:srcRect l="4187" b="5580"/>
          <a:stretch/>
        </p:blipFill>
        <p:spPr>
          <a:xfrm>
            <a:off x="4518750" y="3444950"/>
            <a:ext cx="2849324" cy="1026550"/>
          </a:xfrm>
          <a:prstGeom prst="rect">
            <a:avLst/>
          </a:prstGeom>
          <a:noFill/>
          <a:ln>
            <a:noFill/>
          </a:ln>
        </p:spPr>
      </p:pic>
      <p:sp>
        <p:nvSpPr>
          <p:cNvPr id="717" name="Google Shape;717;p72"/>
          <p:cNvSpPr txBox="1"/>
          <p:nvPr/>
        </p:nvSpPr>
        <p:spPr>
          <a:xfrm>
            <a:off x="7111801" y="3777800"/>
            <a:ext cx="20322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003087"/>
                </a:solidFill>
              </a:rPr>
              <a:t>Observe the continuum from quiescent BL up to storm arrival! </a:t>
            </a:r>
            <a:endParaRPr sz="1200">
              <a:solidFill>
                <a:srgbClr val="003087"/>
              </a:solidFill>
            </a:endParaRPr>
          </a:p>
        </p:txBody>
      </p:sp>
      <p:pic>
        <p:nvPicPr>
          <p:cNvPr id="718" name="Google Shape;718;p72"/>
          <p:cNvPicPr preferRelativeResize="0"/>
          <p:nvPr/>
        </p:nvPicPr>
        <p:blipFill>
          <a:blip r:embed="rId5">
            <a:alphaModFix/>
          </a:blip>
          <a:stretch>
            <a:fillRect/>
          </a:stretch>
        </p:blipFill>
        <p:spPr>
          <a:xfrm>
            <a:off x="957255" y="2530817"/>
            <a:ext cx="2973818" cy="1952190"/>
          </a:xfrm>
          <a:prstGeom prst="rect">
            <a:avLst/>
          </a:prstGeom>
          <a:noFill/>
          <a:ln>
            <a:noFill/>
          </a:ln>
        </p:spPr>
      </p:pic>
      <p:sp>
        <p:nvSpPr>
          <p:cNvPr id="719" name="Google Shape;719;p72"/>
          <p:cNvSpPr txBox="1"/>
          <p:nvPr/>
        </p:nvSpPr>
        <p:spPr>
          <a:xfrm>
            <a:off x="2874223" y="1829343"/>
            <a:ext cx="3042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500">
                <a:latin typeface="Helvetica Neue Light"/>
                <a:ea typeface="Helvetica Neue Light"/>
                <a:cs typeface="Helvetica Neue Light"/>
                <a:sym typeface="Helvetica Neue Light"/>
              </a:rPr>
              <a:t>+</a:t>
            </a:r>
            <a:endParaRPr sz="3500">
              <a:latin typeface="Helvetica Neue Light"/>
              <a:ea typeface="Helvetica Neue Light"/>
              <a:cs typeface="Helvetica Neue Light"/>
              <a:sym typeface="Helvetica Neue Light"/>
            </a:endParaRPr>
          </a:p>
        </p:txBody>
      </p:sp>
      <p:sp>
        <p:nvSpPr>
          <p:cNvPr id="720" name="Google Shape;720;p72"/>
          <p:cNvSpPr/>
          <p:nvPr/>
        </p:nvSpPr>
        <p:spPr>
          <a:xfrm>
            <a:off x="6575875" y="3879650"/>
            <a:ext cx="362232" cy="430164"/>
          </a:xfrm>
          <a:prstGeom prst="lightningBolt">
            <a:avLst/>
          </a:prstGeom>
          <a:solidFill>
            <a:srgbClr val="FFFF00"/>
          </a:solidFill>
          <a:ln w="9525"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72"/>
          <p:cNvSpPr/>
          <p:nvPr/>
        </p:nvSpPr>
        <p:spPr>
          <a:xfrm>
            <a:off x="6372100" y="3777800"/>
            <a:ext cx="679212" cy="328320"/>
          </a:xfrm>
          <a:prstGeom prst="cloud">
            <a:avLst/>
          </a:prstGeom>
          <a:solidFill>
            <a:srgbClr val="D8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2" name="Google Shape;722;p72"/>
          <p:cNvGrpSpPr/>
          <p:nvPr/>
        </p:nvGrpSpPr>
        <p:grpSpPr>
          <a:xfrm>
            <a:off x="6074003" y="3831667"/>
            <a:ext cx="719928" cy="478179"/>
            <a:chOff x="7949203" y="4763117"/>
            <a:chExt cx="719928" cy="478179"/>
          </a:xfrm>
        </p:grpSpPr>
        <p:sp>
          <p:nvSpPr>
            <p:cNvPr id="723" name="Google Shape;723;p72"/>
            <p:cNvSpPr/>
            <p:nvPr/>
          </p:nvSpPr>
          <p:spPr>
            <a:xfrm rot="505278">
              <a:off x="7969571" y="4811083"/>
              <a:ext cx="679191" cy="328293"/>
            </a:xfrm>
            <a:prstGeom prst="cloud">
              <a:avLst/>
            </a:prstGeom>
            <a:solidFill>
              <a:srgbClr val="D8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72"/>
            <p:cNvSpPr/>
            <p:nvPr/>
          </p:nvSpPr>
          <p:spPr>
            <a:xfrm rot="10800000">
              <a:off x="8354374" y="5037596"/>
              <a:ext cx="226500" cy="203700"/>
            </a:xfrm>
            <a:prstGeom prst="triangle">
              <a:avLst>
                <a:gd name="adj" fmla="val 50000"/>
              </a:avLst>
            </a:prstGeom>
            <a:solidFill>
              <a:srgbClr val="D8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5" name="Google Shape;725;p72"/>
          <p:cNvSpPr txBox="1"/>
          <p:nvPr/>
        </p:nvSpPr>
        <p:spPr>
          <a:xfrm>
            <a:off x="5336598" y="4299525"/>
            <a:ext cx="919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003087"/>
                </a:solidFill>
              </a:rPr>
              <a:t>condition</a:t>
            </a:r>
            <a:endParaRPr sz="1200">
              <a:solidFill>
                <a:srgbClr val="003087"/>
              </a:solidFill>
            </a:endParaRPr>
          </a:p>
        </p:txBody>
      </p:sp>
      <p:cxnSp>
        <p:nvCxnSpPr>
          <p:cNvPr id="726" name="Google Shape;726;p72"/>
          <p:cNvCxnSpPr/>
          <p:nvPr/>
        </p:nvCxnSpPr>
        <p:spPr>
          <a:xfrm rot="10800000">
            <a:off x="4598675" y="3260400"/>
            <a:ext cx="6600" cy="1137900"/>
          </a:xfrm>
          <a:prstGeom prst="straightConnector1">
            <a:avLst/>
          </a:prstGeom>
          <a:noFill/>
          <a:ln w="9525" cap="flat" cmpd="sng">
            <a:solidFill>
              <a:schemeClr val="dk1"/>
            </a:solidFill>
            <a:prstDash val="solid"/>
            <a:round/>
            <a:headEnd type="none" w="med" len="med"/>
            <a:tailEnd type="none" w="med" len="med"/>
          </a:ln>
        </p:spPr>
      </p:cxnSp>
      <p:sp>
        <p:nvSpPr>
          <p:cNvPr id="727" name="Google Shape;727;p72"/>
          <p:cNvSpPr txBox="1"/>
          <p:nvPr/>
        </p:nvSpPr>
        <p:spPr>
          <a:xfrm rot="-5400000">
            <a:off x="3845400" y="3504575"/>
            <a:ext cx="108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003087"/>
                </a:solidFill>
              </a:rPr>
              <a:t>occurrence</a:t>
            </a:r>
            <a:endParaRPr sz="1200">
              <a:solidFill>
                <a:srgbClr val="003087"/>
              </a:solidFill>
            </a:endParaRPr>
          </a:p>
        </p:txBody>
      </p:sp>
      <p:sp>
        <p:nvSpPr>
          <p:cNvPr id="728" name="Google Shape;728;p72"/>
          <p:cNvSpPr txBox="1"/>
          <p:nvPr/>
        </p:nvSpPr>
        <p:spPr>
          <a:xfrm>
            <a:off x="4417398" y="4266250"/>
            <a:ext cx="919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003087"/>
                </a:solidFill>
              </a:rPr>
              <a:t>Rare, weak</a:t>
            </a:r>
            <a:endParaRPr sz="1200">
              <a:solidFill>
                <a:srgbClr val="003087"/>
              </a:solidFill>
            </a:endParaRPr>
          </a:p>
        </p:txBody>
      </p:sp>
      <p:sp>
        <p:nvSpPr>
          <p:cNvPr id="729" name="Google Shape;729;p72"/>
          <p:cNvSpPr txBox="1"/>
          <p:nvPr/>
        </p:nvSpPr>
        <p:spPr>
          <a:xfrm>
            <a:off x="6448875" y="4266250"/>
            <a:ext cx="1044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003087"/>
                </a:solidFill>
              </a:rPr>
              <a:t>Rare, EXTREME!</a:t>
            </a:r>
            <a:endParaRPr sz="1200">
              <a:solidFill>
                <a:srgbClr val="003087"/>
              </a:solidFill>
            </a:endParaRPr>
          </a:p>
        </p:txBody>
      </p:sp>
      <p:sp>
        <p:nvSpPr>
          <p:cNvPr id="730" name="Google Shape;730;p72"/>
          <p:cNvSpPr txBox="1"/>
          <p:nvPr/>
        </p:nvSpPr>
        <p:spPr>
          <a:xfrm>
            <a:off x="2751900" y="1062575"/>
            <a:ext cx="19317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003087"/>
                </a:solidFill>
              </a:rPr>
              <a:t>Colocated with CLAMPS remote sensing boundary layer profiler (or near other profiler site)</a:t>
            </a:r>
            <a:endParaRPr sz="1200">
              <a:solidFill>
                <a:srgbClr val="003087"/>
              </a:solidFill>
            </a:endParaRPr>
          </a:p>
        </p:txBody>
      </p:sp>
      <p:sp>
        <p:nvSpPr>
          <p:cNvPr id="731" name="Google Shape;731;p72"/>
          <p:cNvSpPr txBox="1"/>
          <p:nvPr/>
        </p:nvSpPr>
        <p:spPr>
          <a:xfrm>
            <a:off x="4811575" y="995350"/>
            <a:ext cx="3720000" cy="23826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Clr>
                <a:srgbClr val="767272"/>
              </a:buClr>
              <a:buSzPts val="1400"/>
              <a:buAutoNum type="arabicPeriod"/>
            </a:pPr>
            <a:r>
              <a:rPr lang="en">
                <a:solidFill>
                  <a:srgbClr val="767272"/>
                </a:solidFill>
              </a:rPr>
              <a:t>CopterSondes begin profiling 8 hours prior to expected storm arrival </a:t>
            </a:r>
            <a:endParaRPr>
              <a:solidFill>
                <a:srgbClr val="767272"/>
              </a:solidFill>
            </a:endParaRPr>
          </a:p>
          <a:p>
            <a:pPr marL="457200" lvl="0" indent="-317500" algn="l" rtl="0">
              <a:lnSpc>
                <a:spcPct val="115000"/>
              </a:lnSpc>
              <a:spcBef>
                <a:spcPts val="0"/>
              </a:spcBef>
              <a:spcAft>
                <a:spcPts val="0"/>
              </a:spcAft>
              <a:buClr>
                <a:srgbClr val="767272"/>
              </a:buClr>
              <a:buSzPts val="1400"/>
              <a:buAutoNum type="arabicPeriod"/>
            </a:pPr>
            <a:r>
              <a:rPr lang="en">
                <a:solidFill>
                  <a:srgbClr val="767272"/>
                </a:solidFill>
              </a:rPr>
              <a:t>Coordinated flights occur every 30 minutes, unless the cadence is changed by the mission commander</a:t>
            </a:r>
            <a:endParaRPr>
              <a:solidFill>
                <a:srgbClr val="767272"/>
              </a:solidFill>
            </a:endParaRPr>
          </a:p>
          <a:p>
            <a:pPr marL="457200" lvl="0" indent="-317500" algn="l" rtl="0">
              <a:lnSpc>
                <a:spcPct val="115000"/>
              </a:lnSpc>
              <a:spcBef>
                <a:spcPts val="0"/>
              </a:spcBef>
              <a:spcAft>
                <a:spcPts val="0"/>
              </a:spcAft>
              <a:buClr>
                <a:srgbClr val="767272"/>
              </a:buClr>
              <a:buSzPts val="1400"/>
              <a:buAutoNum type="arabicPeriod"/>
            </a:pPr>
            <a:r>
              <a:rPr lang="en">
                <a:solidFill>
                  <a:srgbClr val="767272"/>
                </a:solidFill>
              </a:rPr>
              <a:t>Cadence may increase (at all sites) to 15-minute if a site is near-storm or another interesting weather feature is thought to be observable</a:t>
            </a:r>
            <a:endParaRPr>
              <a:solidFill>
                <a:srgbClr val="767272"/>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73"/>
          <p:cNvSpPr txBox="1">
            <a:spLocks noGrp="1"/>
          </p:cNvSpPr>
          <p:nvPr>
            <p:ph type="title"/>
          </p:nvPr>
        </p:nvSpPr>
        <p:spPr>
          <a:xfrm>
            <a:off x="628650" y="240506"/>
            <a:ext cx="7645200" cy="7200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VORTEX-USA/PERiLS</a:t>
            </a:r>
            <a:endParaRPr/>
          </a:p>
        </p:txBody>
      </p:sp>
      <p:sp>
        <p:nvSpPr>
          <p:cNvPr id="737" name="Google Shape;737;p73"/>
          <p:cNvSpPr txBox="1">
            <a:spLocks noGrp="1"/>
          </p:cNvSpPr>
          <p:nvPr>
            <p:ph type="body" idx="1"/>
          </p:nvPr>
        </p:nvSpPr>
        <p:spPr>
          <a:xfrm>
            <a:off x="628650" y="1029325"/>
            <a:ext cx="3342300" cy="36876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r>
              <a:rPr lang="en" sz="1700"/>
              <a:t>2015-2020 VORTEX-SouthEast</a:t>
            </a:r>
            <a:endParaRPr sz="1700"/>
          </a:p>
          <a:p>
            <a:pPr marL="0" lvl="0" indent="0" algn="l" rtl="0">
              <a:spcBef>
                <a:spcPts val="800"/>
              </a:spcBef>
              <a:spcAft>
                <a:spcPts val="0"/>
              </a:spcAft>
              <a:buNone/>
            </a:pPr>
            <a:r>
              <a:rPr lang="en" sz="1700" b="0"/>
              <a:t>Cool season deployments of fixed facilities to North Alabama</a:t>
            </a:r>
            <a:endParaRPr sz="1700" b="0"/>
          </a:p>
          <a:p>
            <a:pPr marL="0" lvl="0" indent="0" algn="l" rtl="0">
              <a:spcBef>
                <a:spcPts val="800"/>
              </a:spcBef>
              <a:spcAft>
                <a:spcPts val="0"/>
              </a:spcAft>
              <a:buNone/>
            </a:pPr>
            <a:endParaRPr sz="1700" b="0"/>
          </a:p>
          <a:p>
            <a:pPr marL="0" lvl="0" indent="0" algn="l" rtl="0">
              <a:spcBef>
                <a:spcPts val="800"/>
              </a:spcBef>
              <a:spcAft>
                <a:spcPts val="0"/>
              </a:spcAft>
              <a:buNone/>
            </a:pPr>
            <a:r>
              <a:rPr lang="en" sz="1700" b="0"/>
              <a:t>Use these years of data to determine scales of motion and necessary observation spacing</a:t>
            </a:r>
            <a:endParaRPr sz="1700" b="0"/>
          </a:p>
          <a:p>
            <a:pPr marL="0" lvl="0" indent="0" algn="l" rtl="0">
              <a:spcBef>
                <a:spcPts val="800"/>
              </a:spcBef>
              <a:spcAft>
                <a:spcPts val="0"/>
              </a:spcAft>
              <a:buNone/>
            </a:pPr>
            <a:endParaRPr sz="1700" b="0"/>
          </a:p>
          <a:p>
            <a:pPr marL="0" lvl="0" indent="0" algn="l" rtl="0">
              <a:spcBef>
                <a:spcPts val="800"/>
              </a:spcBef>
              <a:spcAft>
                <a:spcPts val="0"/>
              </a:spcAft>
              <a:buNone/>
            </a:pPr>
            <a:r>
              <a:rPr lang="en" sz="1700" b="0"/>
              <a:t>Time-to-space (Taylor’s Frozen)</a:t>
            </a:r>
            <a:endParaRPr sz="1700" b="0"/>
          </a:p>
          <a:p>
            <a:pPr marL="0" lvl="0" indent="0" algn="l" rtl="0">
              <a:spcBef>
                <a:spcPts val="800"/>
              </a:spcBef>
              <a:spcAft>
                <a:spcPts val="0"/>
              </a:spcAft>
              <a:buNone/>
            </a:pPr>
            <a:r>
              <a:rPr lang="en" sz="1700" i="1">
                <a:solidFill>
                  <a:schemeClr val="dk1"/>
                </a:solidFill>
              </a:rPr>
              <a:t>D = ITS x U</a:t>
            </a:r>
            <a:endParaRPr sz="1700" i="1">
              <a:solidFill>
                <a:schemeClr val="dk1"/>
              </a:solidFill>
            </a:endParaRPr>
          </a:p>
          <a:p>
            <a:pPr marL="0" lvl="0" indent="0" algn="l" rtl="0">
              <a:spcBef>
                <a:spcPts val="800"/>
              </a:spcBef>
              <a:spcAft>
                <a:spcPts val="0"/>
              </a:spcAft>
              <a:buNone/>
            </a:pPr>
            <a:r>
              <a:rPr lang="en" sz="1300" b="0" i="1">
                <a:solidFill>
                  <a:srgbClr val="838792"/>
                </a:solidFill>
              </a:rPr>
              <a:t>D=distance, ITS= integral time scale, </a:t>
            </a:r>
            <a:br>
              <a:rPr lang="en" sz="1300" b="0" i="1">
                <a:solidFill>
                  <a:srgbClr val="838792"/>
                </a:solidFill>
              </a:rPr>
            </a:br>
            <a:r>
              <a:rPr lang="en" sz="1300" b="0" i="1">
                <a:solidFill>
                  <a:srgbClr val="838792"/>
                </a:solidFill>
              </a:rPr>
              <a:t>U= mean wind speed</a:t>
            </a:r>
            <a:r>
              <a:rPr lang="en" sz="1300" b="0">
                <a:solidFill>
                  <a:srgbClr val="838792"/>
                </a:solidFill>
              </a:rPr>
              <a:t> </a:t>
            </a:r>
            <a:endParaRPr sz="1300" b="0">
              <a:solidFill>
                <a:srgbClr val="838792"/>
              </a:solidFill>
            </a:endParaRPr>
          </a:p>
        </p:txBody>
      </p:sp>
      <p:pic>
        <p:nvPicPr>
          <p:cNvPr id="738" name="Google Shape;738;p73"/>
          <p:cNvPicPr preferRelativeResize="0"/>
          <p:nvPr/>
        </p:nvPicPr>
        <p:blipFill>
          <a:blip r:embed="rId3">
            <a:alphaModFix/>
          </a:blip>
          <a:stretch>
            <a:fillRect/>
          </a:stretch>
        </p:blipFill>
        <p:spPr>
          <a:xfrm>
            <a:off x="5911500" y="1062152"/>
            <a:ext cx="1821700" cy="1207875"/>
          </a:xfrm>
          <a:prstGeom prst="rect">
            <a:avLst/>
          </a:prstGeom>
          <a:noFill/>
          <a:ln>
            <a:noFill/>
          </a:ln>
        </p:spPr>
      </p:pic>
      <p:pic>
        <p:nvPicPr>
          <p:cNvPr id="739" name="Google Shape;739;p73"/>
          <p:cNvPicPr preferRelativeResize="0"/>
          <p:nvPr/>
        </p:nvPicPr>
        <p:blipFill>
          <a:blip r:embed="rId4">
            <a:alphaModFix/>
          </a:blip>
          <a:stretch>
            <a:fillRect/>
          </a:stretch>
        </p:blipFill>
        <p:spPr>
          <a:xfrm>
            <a:off x="4072168" y="2270024"/>
            <a:ext cx="2507008" cy="2502101"/>
          </a:xfrm>
          <a:prstGeom prst="rect">
            <a:avLst/>
          </a:prstGeom>
          <a:noFill/>
          <a:ln>
            <a:noFill/>
          </a:ln>
        </p:spPr>
      </p:pic>
      <p:pic>
        <p:nvPicPr>
          <p:cNvPr id="740" name="Google Shape;740;p73"/>
          <p:cNvPicPr preferRelativeResize="0"/>
          <p:nvPr/>
        </p:nvPicPr>
        <p:blipFill>
          <a:blip r:embed="rId5">
            <a:alphaModFix/>
          </a:blip>
          <a:stretch>
            <a:fillRect/>
          </a:stretch>
        </p:blipFill>
        <p:spPr>
          <a:xfrm>
            <a:off x="6611000" y="2270025"/>
            <a:ext cx="2533002" cy="2502102"/>
          </a:xfrm>
          <a:prstGeom prst="rect">
            <a:avLst/>
          </a:prstGeom>
          <a:noFill/>
          <a:ln>
            <a:noFill/>
          </a:ln>
        </p:spPr>
      </p:pic>
      <p:sp>
        <p:nvSpPr>
          <p:cNvPr id="741" name="Google Shape;741;p73"/>
          <p:cNvSpPr txBox="1"/>
          <p:nvPr/>
        </p:nvSpPr>
        <p:spPr>
          <a:xfrm>
            <a:off x="7680950" y="1886825"/>
            <a:ext cx="1605300" cy="51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Note water vapor mixing ratio smallest time scale </a:t>
            </a:r>
            <a:endParaRPr sz="1000"/>
          </a:p>
        </p:txBody>
      </p:sp>
      <p:pic>
        <p:nvPicPr>
          <p:cNvPr id="742" name="Google Shape;742;p73"/>
          <p:cNvPicPr preferRelativeResize="0"/>
          <p:nvPr/>
        </p:nvPicPr>
        <p:blipFill>
          <a:blip r:embed="rId6">
            <a:alphaModFix/>
          </a:blip>
          <a:stretch>
            <a:fillRect/>
          </a:stretch>
        </p:blipFill>
        <p:spPr>
          <a:xfrm>
            <a:off x="5332475" y="0"/>
            <a:ext cx="615400" cy="615400"/>
          </a:xfrm>
          <a:prstGeom prst="rect">
            <a:avLst/>
          </a:prstGeom>
          <a:noFill/>
          <a:ln>
            <a:noFill/>
          </a:ln>
        </p:spPr>
      </p:pic>
      <p:sp>
        <p:nvSpPr>
          <p:cNvPr id="743" name="Google Shape;743;p73"/>
          <p:cNvSpPr txBox="1"/>
          <p:nvPr/>
        </p:nvSpPr>
        <p:spPr>
          <a:xfrm>
            <a:off x="5213425" y="545000"/>
            <a:ext cx="1707000" cy="41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PhD student </a:t>
            </a:r>
            <a:endParaRPr sz="800"/>
          </a:p>
          <a:p>
            <a:pPr marL="0" lvl="0" indent="0" algn="l" rtl="0">
              <a:spcBef>
                <a:spcPts val="0"/>
              </a:spcBef>
              <a:spcAft>
                <a:spcPts val="0"/>
              </a:spcAft>
              <a:buNone/>
            </a:pPr>
            <a:r>
              <a:rPr lang="en" sz="800"/>
              <a:t>Tyler Pardun</a:t>
            </a:r>
            <a:endParaRPr sz="8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74"/>
          <p:cNvSpPr txBox="1">
            <a:spLocks noGrp="1"/>
          </p:cNvSpPr>
          <p:nvPr>
            <p:ph type="title"/>
          </p:nvPr>
        </p:nvSpPr>
        <p:spPr>
          <a:xfrm>
            <a:off x="628650" y="240506"/>
            <a:ext cx="7645200" cy="7200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VORTEX-USA/PERiLS</a:t>
            </a:r>
            <a:endParaRPr/>
          </a:p>
        </p:txBody>
      </p:sp>
      <p:sp>
        <p:nvSpPr>
          <p:cNvPr id="749" name="Google Shape;749;p74"/>
          <p:cNvSpPr txBox="1">
            <a:spLocks noGrp="1"/>
          </p:cNvSpPr>
          <p:nvPr>
            <p:ph type="body" idx="1"/>
          </p:nvPr>
        </p:nvSpPr>
        <p:spPr>
          <a:xfrm>
            <a:off x="628650" y="1029325"/>
            <a:ext cx="3342300" cy="36876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r>
              <a:rPr lang="en" sz="1700"/>
              <a:t>2015-2020 VORTEX-SouthEast</a:t>
            </a:r>
            <a:endParaRPr sz="1700"/>
          </a:p>
          <a:p>
            <a:pPr marL="0" lvl="0" indent="0" algn="l" rtl="0">
              <a:spcBef>
                <a:spcPts val="800"/>
              </a:spcBef>
              <a:spcAft>
                <a:spcPts val="0"/>
              </a:spcAft>
              <a:buNone/>
            </a:pPr>
            <a:r>
              <a:rPr lang="en" sz="1700" b="0"/>
              <a:t>Cool season deployments of fixed facilities to North Alabama</a:t>
            </a:r>
            <a:endParaRPr sz="1700" b="0"/>
          </a:p>
          <a:p>
            <a:pPr marL="0" lvl="0" indent="0" algn="l" rtl="0">
              <a:spcBef>
                <a:spcPts val="800"/>
              </a:spcBef>
              <a:spcAft>
                <a:spcPts val="0"/>
              </a:spcAft>
              <a:buNone/>
            </a:pPr>
            <a:endParaRPr sz="1700" b="0"/>
          </a:p>
          <a:p>
            <a:pPr marL="0" lvl="0" indent="0" algn="l" rtl="0">
              <a:spcBef>
                <a:spcPts val="800"/>
              </a:spcBef>
              <a:spcAft>
                <a:spcPts val="0"/>
              </a:spcAft>
              <a:buNone/>
            </a:pPr>
            <a:r>
              <a:rPr lang="en" sz="1700" b="0"/>
              <a:t>Use these years of data to determine scales of motion and necessary observation spacing</a:t>
            </a:r>
            <a:endParaRPr sz="1700" b="0"/>
          </a:p>
          <a:p>
            <a:pPr marL="0" lvl="0" indent="0" algn="l" rtl="0">
              <a:spcBef>
                <a:spcPts val="800"/>
              </a:spcBef>
              <a:spcAft>
                <a:spcPts val="0"/>
              </a:spcAft>
              <a:buNone/>
            </a:pPr>
            <a:endParaRPr sz="1700" b="0"/>
          </a:p>
          <a:p>
            <a:pPr marL="0" lvl="0" indent="0" algn="l" rtl="0">
              <a:spcBef>
                <a:spcPts val="800"/>
              </a:spcBef>
              <a:spcAft>
                <a:spcPts val="0"/>
              </a:spcAft>
              <a:buNone/>
            </a:pPr>
            <a:r>
              <a:rPr lang="en" sz="1700" b="0"/>
              <a:t>Time-to-space (Taylor’s Frozen)</a:t>
            </a:r>
            <a:endParaRPr sz="1700" b="0"/>
          </a:p>
          <a:p>
            <a:pPr marL="0" lvl="0" indent="0" algn="l" rtl="0">
              <a:spcBef>
                <a:spcPts val="800"/>
              </a:spcBef>
              <a:spcAft>
                <a:spcPts val="0"/>
              </a:spcAft>
              <a:buNone/>
            </a:pPr>
            <a:r>
              <a:rPr lang="en" sz="1700" i="1">
                <a:solidFill>
                  <a:schemeClr val="dk1"/>
                </a:solidFill>
              </a:rPr>
              <a:t>D = ITS x U</a:t>
            </a:r>
            <a:endParaRPr sz="1700" i="1">
              <a:solidFill>
                <a:schemeClr val="dk1"/>
              </a:solidFill>
            </a:endParaRPr>
          </a:p>
          <a:p>
            <a:pPr marL="0" lvl="0" indent="0" algn="l" rtl="0">
              <a:spcBef>
                <a:spcPts val="800"/>
              </a:spcBef>
              <a:spcAft>
                <a:spcPts val="0"/>
              </a:spcAft>
              <a:buNone/>
            </a:pPr>
            <a:r>
              <a:rPr lang="en" sz="1300" b="0" i="1">
                <a:solidFill>
                  <a:srgbClr val="838792"/>
                </a:solidFill>
              </a:rPr>
              <a:t>D=distance, ITS= integral time scale, </a:t>
            </a:r>
            <a:br>
              <a:rPr lang="en" sz="1300" b="0" i="1">
                <a:solidFill>
                  <a:srgbClr val="838792"/>
                </a:solidFill>
              </a:rPr>
            </a:br>
            <a:r>
              <a:rPr lang="en" sz="1300" b="0" i="1">
                <a:solidFill>
                  <a:srgbClr val="838792"/>
                </a:solidFill>
              </a:rPr>
              <a:t>U= mean wind speed</a:t>
            </a:r>
            <a:r>
              <a:rPr lang="en" sz="1300" b="0">
                <a:solidFill>
                  <a:srgbClr val="838792"/>
                </a:solidFill>
              </a:rPr>
              <a:t> </a:t>
            </a:r>
            <a:endParaRPr sz="1300" b="0">
              <a:solidFill>
                <a:srgbClr val="838792"/>
              </a:solidFill>
            </a:endParaRPr>
          </a:p>
        </p:txBody>
      </p:sp>
      <p:pic>
        <p:nvPicPr>
          <p:cNvPr id="750" name="Google Shape;750;p74"/>
          <p:cNvPicPr preferRelativeResize="0"/>
          <p:nvPr/>
        </p:nvPicPr>
        <p:blipFill>
          <a:blip r:embed="rId3">
            <a:alphaModFix/>
          </a:blip>
          <a:stretch>
            <a:fillRect/>
          </a:stretch>
        </p:blipFill>
        <p:spPr>
          <a:xfrm>
            <a:off x="4072168" y="2270024"/>
            <a:ext cx="2507008" cy="2502101"/>
          </a:xfrm>
          <a:prstGeom prst="rect">
            <a:avLst/>
          </a:prstGeom>
          <a:noFill/>
          <a:ln>
            <a:noFill/>
          </a:ln>
        </p:spPr>
      </p:pic>
      <p:pic>
        <p:nvPicPr>
          <p:cNvPr id="751" name="Google Shape;751;p74"/>
          <p:cNvPicPr preferRelativeResize="0"/>
          <p:nvPr/>
        </p:nvPicPr>
        <p:blipFill>
          <a:blip r:embed="rId4">
            <a:alphaModFix/>
          </a:blip>
          <a:stretch>
            <a:fillRect/>
          </a:stretch>
        </p:blipFill>
        <p:spPr>
          <a:xfrm>
            <a:off x="6611000" y="2270025"/>
            <a:ext cx="2533002" cy="2502102"/>
          </a:xfrm>
          <a:prstGeom prst="rect">
            <a:avLst/>
          </a:prstGeom>
          <a:noFill/>
          <a:ln>
            <a:noFill/>
          </a:ln>
        </p:spPr>
      </p:pic>
      <p:sp>
        <p:nvSpPr>
          <p:cNvPr id="752" name="Google Shape;752;p74"/>
          <p:cNvSpPr txBox="1"/>
          <p:nvPr/>
        </p:nvSpPr>
        <p:spPr>
          <a:xfrm>
            <a:off x="7680950" y="1886825"/>
            <a:ext cx="1605300" cy="51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Note water vapor mixing ratio smallest time scale </a:t>
            </a:r>
            <a:endParaRPr sz="1000"/>
          </a:p>
        </p:txBody>
      </p:sp>
      <p:sp>
        <p:nvSpPr>
          <p:cNvPr id="753" name="Google Shape;753;p74"/>
          <p:cNvSpPr txBox="1"/>
          <p:nvPr/>
        </p:nvSpPr>
        <p:spPr>
          <a:xfrm>
            <a:off x="4360100" y="923100"/>
            <a:ext cx="3321000" cy="134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Convective cases: </a:t>
            </a:r>
            <a:endParaRPr b="1"/>
          </a:p>
          <a:p>
            <a:pPr marL="0" lvl="0" indent="0" algn="l" rtl="0">
              <a:spcBef>
                <a:spcPts val="0"/>
              </a:spcBef>
              <a:spcAft>
                <a:spcPts val="0"/>
              </a:spcAft>
              <a:buNone/>
            </a:pPr>
            <a:r>
              <a:rPr lang="en"/>
              <a:t>ITS ~ 40 min</a:t>
            </a:r>
            <a:endParaRPr/>
          </a:p>
          <a:p>
            <a:pPr marL="0" lvl="0" indent="0" algn="l" rtl="0">
              <a:spcBef>
                <a:spcPts val="0"/>
              </a:spcBef>
              <a:spcAft>
                <a:spcPts val="0"/>
              </a:spcAft>
              <a:buNone/>
            </a:pPr>
            <a:r>
              <a:rPr lang="en"/>
              <a:t>U ~15-20 m/s</a:t>
            </a:r>
            <a:endParaRPr/>
          </a:p>
          <a:p>
            <a:pPr marL="0" lvl="0" indent="0" algn="l" rtl="0">
              <a:spcBef>
                <a:spcPts val="0"/>
              </a:spcBef>
              <a:spcAft>
                <a:spcPts val="0"/>
              </a:spcAft>
              <a:buNone/>
            </a:pPr>
            <a:r>
              <a:rPr lang="en"/>
              <a:t>D = 36 – 48 km </a:t>
            </a:r>
            <a:endParaRPr/>
          </a:p>
        </p:txBody>
      </p:sp>
      <p:pic>
        <p:nvPicPr>
          <p:cNvPr id="754" name="Google Shape;754;p74"/>
          <p:cNvPicPr preferRelativeResize="0"/>
          <p:nvPr/>
        </p:nvPicPr>
        <p:blipFill>
          <a:blip r:embed="rId5">
            <a:alphaModFix/>
          </a:blip>
          <a:stretch>
            <a:fillRect/>
          </a:stretch>
        </p:blipFill>
        <p:spPr>
          <a:xfrm>
            <a:off x="5332475" y="0"/>
            <a:ext cx="615400" cy="615400"/>
          </a:xfrm>
          <a:prstGeom prst="rect">
            <a:avLst/>
          </a:prstGeom>
          <a:noFill/>
          <a:ln>
            <a:noFill/>
          </a:ln>
        </p:spPr>
      </p:pic>
      <p:sp>
        <p:nvSpPr>
          <p:cNvPr id="755" name="Google Shape;755;p74"/>
          <p:cNvSpPr txBox="1"/>
          <p:nvPr/>
        </p:nvSpPr>
        <p:spPr>
          <a:xfrm>
            <a:off x="5213425" y="545000"/>
            <a:ext cx="1707000" cy="41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PhD student </a:t>
            </a:r>
            <a:endParaRPr sz="800"/>
          </a:p>
          <a:p>
            <a:pPr marL="0" lvl="0" indent="0" algn="l" rtl="0">
              <a:spcBef>
                <a:spcPts val="0"/>
              </a:spcBef>
              <a:spcAft>
                <a:spcPts val="0"/>
              </a:spcAft>
              <a:buNone/>
            </a:pPr>
            <a:r>
              <a:rPr lang="en" sz="800"/>
              <a:t>Tyler Pardun</a:t>
            </a:r>
            <a:endParaRPr sz="8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75"/>
          <p:cNvSpPr txBox="1">
            <a:spLocks noGrp="1"/>
          </p:cNvSpPr>
          <p:nvPr>
            <p:ph type="title"/>
          </p:nvPr>
        </p:nvSpPr>
        <p:spPr>
          <a:xfrm>
            <a:off x="628650" y="240506"/>
            <a:ext cx="7645200" cy="7200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SzPts val="990"/>
              <a:buNone/>
            </a:pPr>
            <a:r>
              <a:rPr lang="en" sz="2600"/>
              <a:t>Innovation as motivation for PERiLS CONOPS</a:t>
            </a:r>
            <a:endParaRPr sz="2600"/>
          </a:p>
        </p:txBody>
      </p:sp>
      <p:sp>
        <p:nvSpPr>
          <p:cNvPr id="761" name="Google Shape;761;p75"/>
          <p:cNvSpPr txBox="1">
            <a:spLocks noGrp="1"/>
          </p:cNvSpPr>
          <p:nvPr>
            <p:ph type="body" idx="1"/>
          </p:nvPr>
        </p:nvSpPr>
        <p:spPr>
          <a:xfrm>
            <a:off x="4572000" y="1029325"/>
            <a:ext cx="4344300" cy="36876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r>
              <a:rPr lang="en" sz="1600"/>
              <a:t>Need:</a:t>
            </a:r>
            <a:r>
              <a:rPr lang="en" sz="1600" b="0"/>
              <a:t> </a:t>
            </a:r>
            <a:r>
              <a:rPr lang="en" sz="1600" b="0" i="1"/>
              <a:t>network</a:t>
            </a:r>
            <a:r>
              <a:rPr lang="en" sz="1600" b="0"/>
              <a:t> low-atmosphere observations in </a:t>
            </a:r>
            <a:r>
              <a:rPr lang="en" sz="1600" b="0" i="1"/>
              <a:t>challenging environment</a:t>
            </a:r>
            <a:r>
              <a:rPr lang="en" sz="1600" b="0"/>
              <a:t> of southeastern US</a:t>
            </a:r>
            <a:endParaRPr sz="1600" b="0"/>
          </a:p>
          <a:p>
            <a:pPr marL="0" lvl="0" indent="0" algn="l" rtl="0">
              <a:spcBef>
                <a:spcPts val="800"/>
              </a:spcBef>
              <a:spcAft>
                <a:spcPts val="0"/>
              </a:spcAft>
              <a:buNone/>
            </a:pPr>
            <a:endParaRPr sz="1600" b="0"/>
          </a:p>
          <a:p>
            <a:pPr marL="0" lvl="0" indent="0" algn="l" rtl="0">
              <a:spcBef>
                <a:spcPts val="800"/>
              </a:spcBef>
              <a:spcAft>
                <a:spcPts val="0"/>
              </a:spcAft>
              <a:buNone/>
            </a:pPr>
            <a:r>
              <a:rPr lang="en" sz="1600"/>
              <a:t>VORTEX-SE findings:</a:t>
            </a:r>
            <a:r>
              <a:rPr lang="en" sz="1600" b="0"/>
              <a:t> above-surface variability critical</a:t>
            </a:r>
            <a:br>
              <a:rPr lang="en" sz="1600" b="0"/>
            </a:br>
            <a:endParaRPr sz="1600" b="0"/>
          </a:p>
          <a:p>
            <a:pPr marL="0" lvl="0" indent="0" algn="l" rtl="0">
              <a:spcBef>
                <a:spcPts val="800"/>
              </a:spcBef>
              <a:spcAft>
                <a:spcPts val="0"/>
              </a:spcAft>
              <a:buNone/>
            </a:pPr>
            <a:endParaRPr sz="1400" b="0"/>
          </a:p>
        </p:txBody>
      </p:sp>
      <p:pic>
        <p:nvPicPr>
          <p:cNvPr id="762" name="Google Shape;762;p75"/>
          <p:cNvPicPr preferRelativeResize="0"/>
          <p:nvPr/>
        </p:nvPicPr>
        <p:blipFill>
          <a:blip r:embed="rId3">
            <a:alphaModFix/>
          </a:blip>
          <a:stretch>
            <a:fillRect/>
          </a:stretch>
        </p:blipFill>
        <p:spPr>
          <a:xfrm>
            <a:off x="475600" y="748850"/>
            <a:ext cx="3050925" cy="2884801"/>
          </a:xfrm>
          <a:prstGeom prst="rect">
            <a:avLst/>
          </a:prstGeom>
          <a:noFill/>
          <a:ln>
            <a:noFill/>
          </a:ln>
        </p:spPr>
      </p:pic>
      <p:grpSp>
        <p:nvGrpSpPr>
          <p:cNvPr id="763" name="Google Shape;763;p75"/>
          <p:cNvGrpSpPr/>
          <p:nvPr/>
        </p:nvGrpSpPr>
        <p:grpSpPr>
          <a:xfrm>
            <a:off x="2544754" y="2749877"/>
            <a:ext cx="1894347" cy="1967040"/>
            <a:chOff x="5119675" y="1564900"/>
            <a:chExt cx="1894726" cy="1869100"/>
          </a:xfrm>
        </p:grpSpPr>
        <p:grpSp>
          <p:nvGrpSpPr>
            <p:cNvPr id="764" name="Google Shape;764;p75"/>
            <p:cNvGrpSpPr/>
            <p:nvPr/>
          </p:nvGrpSpPr>
          <p:grpSpPr>
            <a:xfrm>
              <a:off x="5119675" y="1564900"/>
              <a:ext cx="1894726" cy="1869100"/>
              <a:chOff x="2556900" y="2847825"/>
              <a:chExt cx="1894726" cy="1869100"/>
            </a:xfrm>
          </p:grpSpPr>
          <p:pic>
            <p:nvPicPr>
              <p:cNvPr id="765" name="Google Shape;765;p75"/>
              <p:cNvPicPr preferRelativeResize="0"/>
              <p:nvPr/>
            </p:nvPicPr>
            <p:blipFill>
              <a:blip r:embed="rId4">
                <a:alphaModFix/>
              </a:blip>
              <a:stretch>
                <a:fillRect/>
              </a:stretch>
            </p:blipFill>
            <p:spPr>
              <a:xfrm>
                <a:off x="2556900" y="2847825"/>
                <a:ext cx="1894726" cy="1869100"/>
              </a:xfrm>
              <a:prstGeom prst="rect">
                <a:avLst/>
              </a:prstGeom>
              <a:noFill/>
              <a:ln>
                <a:noFill/>
              </a:ln>
            </p:spPr>
          </p:pic>
          <p:sp>
            <p:nvSpPr>
              <p:cNvPr id="766" name="Google Shape;766;p75"/>
              <p:cNvSpPr/>
              <p:nvPr/>
            </p:nvSpPr>
            <p:spPr>
              <a:xfrm rot="-1150740">
                <a:off x="4087112" y="3607062"/>
                <a:ext cx="102277" cy="309775"/>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75"/>
              <p:cNvSpPr/>
              <p:nvPr/>
            </p:nvSpPr>
            <p:spPr>
              <a:xfrm rot="-4996233">
                <a:off x="3653648" y="4261167"/>
                <a:ext cx="102406" cy="309531"/>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75"/>
              <p:cNvSpPr/>
              <p:nvPr/>
            </p:nvSpPr>
            <p:spPr>
              <a:xfrm rot="-8820287">
                <a:off x="3415394" y="3607175"/>
                <a:ext cx="75473" cy="30955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69" name="Google Shape;769;p75"/>
            <p:cNvPicPr preferRelativeResize="0"/>
            <p:nvPr/>
          </p:nvPicPr>
          <p:blipFill>
            <a:blip r:embed="rId5">
              <a:alphaModFix/>
            </a:blip>
            <a:stretch>
              <a:fillRect/>
            </a:stretch>
          </p:blipFill>
          <p:spPr>
            <a:xfrm>
              <a:off x="6543100" y="1807551"/>
              <a:ext cx="414276" cy="73575"/>
            </a:xfrm>
            <a:prstGeom prst="rect">
              <a:avLst/>
            </a:prstGeom>
            <a:noFill/>
            <a:ln>
              <a:noFill/>
            </a:ln>
          </p:spPr>
        </p:pic>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76"/>
          <p:cNvSpPr txBox="1">
            <a:spLocks noGrp="1"/>
          </p:cNvSpPr>
          <p:nvPr>
            <p:ph type="title"/>
          </p:nvPr>
        </p:nvSpPr>
        <p:spPr>
          <a:xfrm>
            <a:off x="628650" y="240506"/>
            <a:ext cx="7645200" cy="7200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SzPts val="990"/>
              <a:buNone/>
            </a:pPr>
            <a:r>
              <a:rPr lang="en" sz="2600"/>
              <a:t>Innovation as motivation for PERiLS CONOPS</a:t>
            </a:r>
            <a:endParaRPr sz="2600"/>
          </a:p>
        </p:txBody>
      </p:sp>
      <p:sp>
        <p:nvSpPr>
          <p:cNvPr id="775" name="Google Shape;775;p76"/>
          <p:cNvSpPr txBox="1">
            <a:spLocks noGrp="1"/>
          </p:cNvSpPr>
          <p:nvPr>
            <p:ph type="body" idx="1"/>
          </p:nvPr>
        </p:nvSpPr>
        <p:spPr>
          <a:xfrm>
            <a:off x="4572000" y="1029325"/>
            <a:ext cx="4344300" cy="36876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r>
              <a:rPr lang="en" sz="1600"/>
              <a:t>Need:</a:t>
            </a:r>
            <a:r>
              <a:rPr lang="en" sz="1600" b="0"/>
              <a:t> </a:t>
            </a:r>
            <a:r>
              <a:rPr lang="en" sz="1600" b="0" i="1"/>
              <a:t>network</a:t>
            </a:r>
            <a:r>
              <a:rPr lang="en" sz="1600" b="0"/>
              <a:t> low-atmosphere observations in </a:t>
            </a:r>
            <a:r>
              <a:rPr lang="en" sz="1600" b="0" i="1"/>
              <a:t>challenging environment</a:t>
            </a:r>
            <a:r>
              <a:rPr lang="en" sz="1600" b="0"/>
              <a:t> of southeastern US</a:t>
            </a:r>
            <a:endParaRPr sz="1600" b="0"/>
          </a:p>
          <a:p>
            <a:pPr marL="0" lvl="0" indent="0" algn="l" rtl="0">
              <a:spcBef>
                <a:spcPts val="800"/>
              </a:spcBef>
              <a:spcAft>
                <a:spcPts val="0"/>
              </a:spcAft>
              <a:buNone/>
            </a:pPr>
            <a:endParaRPr sz="1600" b="0"/>
          </a:p>
          <a:p>
            <a:pPr marL="0" lvl="0" indent="0" algn="l" rtl="0">
              <a:spcBef>
                <a:spcPts val="800"/>
              </a:spcBef>
              <a:spcAft>
                <a:spcPts val="0"/>
              </a:spcAft>
              <a:buNone/>
            </a:pPr>
            <a:r>
              <a:rPr lang="en" sz="1600"/>
              <a:t>VORTEX-SE findings:</a:t>
            </a:r>
            <a:r>
              <a:rPr lang="en" sz="1600" b="0"/>
              <a:t> above-surface variability critical, </a:t>
            </a:r>
            <a:r>
              <a:rPr lang="en" sz="1600" b="0">
                <a:solidFill>
                  <a:srgbClr val="3FAFFF"/>
                </a:solidFill>
              </a:rPr>
              <a:t>2016-2019 remote sensor profiling obs suggested ~50 km min. spacing</a:t>
            </a:r>
            <a:r>
              <a:rPr lang="en" sz="1600" b="0"/>
              <a:t> </a:t>
            </a:r>
            <a:endParaRPr sz="1600" b="0"/>
          </a:p>
          <a:p>
            <a:pPr marL="0" lvl="0" indent="0" algn="l" rtl="0">
              <a:spcBef>
                <a:spcPts val="800"/>
              </a:spcBef>
              <a:spcAft>
                <a:spcPts val="0"/>
              </a:spcAft>
              <a:buNone/>
            </a:pPr>
            <a:endParaRPr sz="1600" b="0"/>
          </a:p>
          <a:p>
            <a:pPr marL="0" lvl="0" indent="0" algn="l" rtl="0">
              <a:spcBef>
                <a:spcPts val="800"/>
              </a:spcBef>
              <a:spcAft>
                <a:spcPts val="0"/>
              </a:spcAft>
              <a:buNone/>
            </a:pPr>
            <a:r>
              <a:rPr lang="en" sz="1600"/>
              <a:t>PERiLS opportunity:</a:t>
            </a:r>
            <a:r>
              <a:rPr lang="en" sz="1600" b="0"/>
              <a:t> deploy prototype network with </a:t>
            </a:r>
            <a:r>
              <a:rPr lang="en" sz="1600" b="0" i="1"/>
              <a:t>network-in-network</a:t>
            </a:r>
            <a:r>
              <a:rPr lang="en" sz="1600" b="0"/>
              <a:t> framework</a:t>
            </a:r>
            <a:endParaRPr sz="1600" b="0"/>
          </a:p>
          <a:p>
            <a:pPr marL="285750" lvl="0" indent="-203200" algn="l" rtl="0">
              <a:spcBef>
                <a:spcPts val="800"/>
              </a:spcBef>
              <a:spcAft>
                <a:spcPts val="0"/>
              </a:spcAft>
              <a:buClr>
                <a:srgbClr val="0053A0"/>
              </a:buClr>
              <a:buSzPts val="1400"/>
              <a:buChar char="•"/>
            </a:pPr>
            <a:r>
              <a:rPr lang="en" sz="1400" b="0"/>
              <a:t>Network-in-network concept further enhanced by PERiLS mobile armada (esp. adaptable obs)</a:t>
            </a:r>
            <a:endParaRPr sz="1400" b="0"/>
          </a:p>
          <a:p>
            <a:pPr marL="285750" lvl="0" indent="-203200" algn="l" rtl="0">
              <a:spcBef>
                <a:spcPts val="0"/>
              </a:spcBef>
              <a:spcAft>
                <a:spcPts val="0"/>
              </a:spcAft>
              <a:buSzPts val="1400"/>
              <a:buChar char="•"/>
            </a:pPr>
            <a:r>
              <a:rPr lang="en" sz="1400" b="0"/>
              <a:t>Deploys only when high-impact weather is imminent </a:t>
            </a:r>
            <a:endParaRPr sz="1400" b="0"/>
          </a:p>
        </p:txBody>
      </p:sp>
      <p:pic>
        <p:nvPicPr>
          <p:cNvPr id="776" name="Google Shape;776;p76"/>
          <p:cNvPicPr preferRelativeResize="0"/>
          <p:nvPr/>
        </p:nvPicPr>
        <p:blipFill>
          <a:blip r:embed="rId3">
            <a:alphaModFix/>
          </a:blip>
          <a:stretch>
            <a:fillRect/>
          </a:stretch>
        </p:blipFill>
        <p:spPr>
          <a:xfrm>
            <a:off x="488850" y="735575"/>
            <a:ext cx="3630576" cy="2157600"/>
          </a:xfrm>
          <a:prstGeom prst="rect">
            <a:avLst/>
          </a:prstGeom>
          <a:noFill/>
          <a:ln>
            <a:noFill/>
          </a:ln>
        </p:spPr>
      </p:pic>
      <p:grpSp>
        <p:nvGrpSpPr>
          <p:cNvPr id="777" name="Google Shape;777;p76"/>
          <p:cNvGrpSpPr/>
          <p:nvPr/>
        </p:nvGrpSpPr>
        <p:grpSpPr>
          <a:xfrm>
            <a:off x="2551404" y="2749877"/>
            <a:ext cx="1894347" cy="1967040"/>
            <a:chOff x="5119675" y="1564900"/>
            <a:chExt cx="1894726" cy="1869100"/>
          </a:xfrm>
        </p:grpSpPr>
        <p:grpSp>
          <p:nvGrpSpPr>
            <p:cNvPr id="778" name="Google Shape;778;p76"/>
            <p:cNvGrpSpPr/>
            <p:nvPr/>
          </p:nvGrpSpPr>
          <p:grpSpPr>
            <a:xfrm>
              <a:off x="5119675" y="1564900"/>
              <a:ext cx="1894726" cy="1869100"/>
              <a:chOff x="2556900" y="2847825"/>
              <a:chExt cx="1894726" cy="1869100"/>
            </a:xfrm>
          </p:grpSpPr>
          <p:pic>
            <p:nvPicPr>
              <p:cNvPr id="779" name="Google Shape;779;p76"/>
              <p:cNvPicPr preferRelativeResize="0"/>
              <p:nvPr/>
            </p:nvPicPr>
            <p:blipFill>
              <a:blip r:embed="rId4">
                <a:alphaModFix/>
              </a:blip>
              <a:stretch>
                <a:fillRect/>
              </a:stretch>
            </p:blipFill>
            <p:spPr>
              <a:xfrm>
                <a:off x="2556900" y="2847825"/>
                <a:ext cx="1894726" cy="1869100"/>
              </a:xfrm>
              <a:prstGeom prst="rect">
                <a:avLst/>
              </a:prstGeom>
              <a:noFill/>
              <a:ln>
                <a:noFill/>
              </a:ln>
            </p:spPr>
          </p:pic>
          <p:sp>
            <p:nvSpPr>
              <p:cNvPr id="780" name="Google Shape;780;p76"/>
              <p:cNvSpPr/>
              <p:nvPr/>
            </p:nvSpPr>
            <p:spPr>
              <a:xfrm rot="-1150740">
                <a:off x="4087112" y="3607062"/>
                <a:ext cx="102277" cy="309775"/>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76"/>
              <p:cNvSpPr/>
              <p:nvPr/>
            </p:nvSpPr>
            <p:spPr>
              <a:xfrm rot="-4996233">
                <a:off x="3653648" y="4261167"/>
                <a:ext cx="102406" cy="309531"/>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76"/>
              <p:cNvSpPr/>
              <p:nvPr/>
            </p:nvSpPr>
            <p:spPr>
              <a:xfrm rot="-8820287">
                <a:off x="3415394" y="3607175"/>
                <a:ext cx="75473" cy="30955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83" name="Google Shape;783;p76"/>
            <p:cNvPicPr preferRelativeResize="0"/>
            <p:nvPr/>
          </p:nvPicPr>
          <p:blipFill>
            <a:blip r:embed="rId5">
              <a:alphaModFix/>
            </a:blip>
            <a:stretch>
              <a:fillRect/>
            </a:stretch>
          </p:blipFill>
          <p:spPr>
            <a:xfrm>
              <a:off x="6543100" y="1807551"/>
              <a:ext cx="414276" cy="73575"/>
            </a:xfrm>
            <a:prstGeom prst="rect">
              <a:avLst/>
            </a:prstGeom>
            <a:noFill/>
            <a:ln>
              <a:noFill/>
            </a:ln>
          </p:spPr>
        </p:pic>
      </p:grpSp>
      <p:sp>
        <p:nvSpPr>
          <p:cNvPr id="784" name="Google Shape;784;p76"/>
          <p:cNvSpPr/>
          <p:nvPr/>
        </p:nvSpPr>
        <p:spPr>
          <a:xfrm>
            <a:off x="2608775" y="3260950"/>
            <a:ext cx="326100" cy="306000"/>
          </a:xfrm>
          <a:prstGeom prst="flowChartSummingJunction">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76"/>
          <p:cNvSpPr txBox="1"/>
          <p:nvPr/>
        </p:nvSpPr>
        <p:spPr>
          <a:xfrm>
            <a:off x="458125" y="2930850"/>
            <a:ext cx="2033400" cy="125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i="1">
                <a:solidFill>
                  <a:srgbClr val="0085CA"/>
                </a:solidFill>
              </a:rPr>
              <a:t>Iterations with NOAA UASD </a:t>
            </a:r>
            <a:endParaRPr sz="1100" i="1">
              <a:solidFill>
                <a:srgbClr val="0085CA"/>
              </a:solidFill>
            </a:endParaRPr>
          </a:p>
          <a:p>
            <a:pPr marL="228600" lvl="0" indent="-184150" algn="l" rtl="0">
              <a:spcBef>
                <a:spcPts val="0"/>
              </a:spcBef>
              <a:spcAft>
                <a:spcPts val="0"/>
              </a:spcAft>
              <a:buClr>
                <a:srgbClr val="0085CA"/>
              </a:buClr>
              <a:buSzPts val="1100"/>
              <a:buChar char="●"/>
            </a:pPr>
            <a:r>
              <a:rPr lang="en" sz="1100" i="1">
                <a:solidFill>
                  <a:srgbClr val="0085CA"/>
                </a:solidFill>
              </a:rPr>
              <a:t>defined ultimate location of inner network </a:t>
            </a:r>
            <a:endParaRPr sz="1100" i="1">
              <a:solidFill>
                <a:srgbClr val="0085CA"/>
              </a:solidFill>
            </a:endParaRPr>
          </a:p>
          <a:p>
            <a:pPr marL="228600" lvl="0" indent="-184150" algn="l" rtl="0">
              <a:spcBef>
                <a:spcPts val="0"/>
              </a:spcBef>
              <a:spcAft>
                <a:spcPts val="0"/>
              </a:spcAft>
              <a:buClr>
                <a:srgbClr val="0085CA"/>
              </a:buClr>
              <a:buSzPts val="1100"/>
              <a:buChar char="●"/>
            </a:pPr>
            <a:r>
              <a:rPr lang="en" sz="1100" i="1">
                <a:solidFill>
                  <a:srgbClr val="0085CA"/>
                </a:solidFill>
              </a:rPr>
              <a:t>led to elimination of nimble + fixed approach </a:t>
            </a:r>
            <a:endParaRPr sz="1100" i="1">
              <a:solidFill>
                <a:srgbClr val="0085CA"/>
              </a:solidFill>
            </a:endParaRPr>
          </a:p>
          <a:p>
            <a:pPr marL="228600" lvl="0" indent="-184150" algn="l" rtl="0">
              <a:spcBef>
                <a:spcPts val="0"/>
              </a:spcBef>
              <a:spcAft>
                <a:spcPts val="0"/>
              </a:spcAft>
              <a:buClr>
                <a:srgbClr val="0085CA"/>
              </a:buClr>
              <a:buSzPts val="1100"/>
              <a:buChar char="●"/>
            </a:pPr>
            <a:r>
              <a:rPr lang="en" sz="1100" i="1">
                <a:solidFill>
                  <a:srgbClr val="0085CA"/>
                </a:solidFill>
              </a:rPr>
              <a:t>walk before you can run! </a:t>
            </a:r>
            <a:endParaRPr sz="1100" i="1">
              <a:solidFill>
                <a:srgbClr val="0085CA"/>
              </a:solidFill>
            </a:endParaRPr>
          </a:p>
        </p:txBody>
      </p:sp>
      <p:sp>
        <p:nvSpPr>
          <p:cNvPr id="786" name="Google Shape;786;p76"/>
          <p:cNvSpPr txBox="1"/>
          <p:nvPr/>
        </p:nvSpPr>
        <p:spPr>
          <a:xfrm>
            <a:off x="356800" y="4189250"/>
            <a:ext cx="2416800" cy="4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dirty="0">
                <a:solidFill>
                  <a:srgbClr val="003087"/>
                </a:solidFill>
              </a:rPr>
              <a:t>COA: 3 sites, 0–1.5km AGL</a:t>
            </a:r>
            <a:br>
              <a:rPr lang="en" sz="1300" b="1" dirty="0">
                <a:solidFill>
                  <a:srgbClr val="003087"/>
                </a:solidFill>
              </a:rPr>
            </a:br>
            <a:r>
              <a:rPr lang="en" sz="1300" b="1" dirty="0">
                <a:solidFill>
                  <a:srgbClr val="003087"/>
                </a:solidFill>
              </a:rPr>
              <a:t>	    </a:t>
            </a:r>
            <a:r>
              <a:rPr lang="en" sz="900" dirty="0">
                <a:solidFill>
                  <a:srgbClr val="AFABAB"/>
                </a:solidFill>
              </a:rPr>
              <a:t>0–5000 feet AGL</a:t>
            </a:r>
            <a:endParaRPr sz="900" dirty="0">
              <a:solidFill>
                <a:srgbClr val="AFABAB"/>
              </a:solidFill>
            </a:endParaRPr>
          </a:p>
        </p:txBody>
      </p:sp>
      <p:sp>
        <p:nvSpPr>
          <p:cNvPr id="787" name="Google Shape;787;p76"/>
          <p:cNvSpPr/>
          <p:nvPr/>
        </p:nvSpPr>
        <p:spPr>
          <a:xfrm>
            <a:off x="3936275" y="3576325"/>
            <a:ext cx="232200" cy="220500"/>
          </a:xfrm>
          <a:prstGeom prst="plus">
            <a:avLst>
              <a:gd name="adj" fmla="val 3949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88" name="Google Shape;788;p76"/>
          <p:cNvSpPr/>
          <p:nvPr/>
        </p:nvSpPr>
        <p:spPr>
          <a:xfrm>
            <a:off x="3531350" y="4349950"/>
            <a:ext cx="232200" cy="220500"/>
          </a:xfrm>
          <a:prstGeom prst="plus">
            <a:avLst>
              <a:gd name="adj" fmla="val 3949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89" name="Google Shape;789;p76"/>
          <p:cNvSpPr/>
          <p:nvPr/>
        </p:nvSpPr>
        <p:spPr>
          <a:xfrm>
            <a:off x="3382475" y="3576325"/>
            <a:ext cx="232200" cy="220500"/>
          </a:xfrm>
          <a:prstGeom prst="plus">
            <a:avLst>
              <a:gd name="adj" fmla="val 3949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90" name="Google Shape;790;p76"/>
          <p:cNvSpPr txBox="1"/>
          <p:nvPr/>
        </p:nvSpPr>
        <p:spPr>
          <a:xfrm>
            <a:off x="3105900" y="3738875"/>
            <a:ext cx="1466100" cy="28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FF0000"/>
                </a:solidFill>
              </a:rPr>
              <a:t>Ended up with 90 km</a:t>
            </a:r>
            <a:endParaRPr sz="900">
              <a:solidFill>
                <a:srgbClr val="FF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5"/>
          <p:cNvSpPr txBox="1">
            <a:spLocks noGrp="1"/>
          </p:cNvSpPr>
          <p:nvPr>
            <p:ph type="title"/>
          </p:nvPr>
        </p:nvSpPr>
        <p:spPr>
          <a:xfrm>
            <a:off x="2518307" y="314115"/>
            <a:ext cx="6409200" cy="27201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sz="3500"/>
              <a:t>PERiLS as a next-generation observation network testbest</a:t>
            </a:r>
            <a:endParaRPr sz="3500"/>
          </a:p>
        </p:txBody>
      </p:sp>
      <p:sp>
        <p:nvSpPr>
          <p:cNvPr id="192" name="Google Shape;192;p35"/>
          <p:cNvSpPr txBox="1">
            <a:spLocks noGrp="1"/>
          </p:cNvSpPr>
          <p:nvPr>
            <p:ph type="body" idx="1"/>
          </p:nvPr>
        </p:nvSpPr>
        <p:spPr>
          <a:xfrm>
            <a:off x="623888" y="3442097"/>
            <a:ext cx="7886700" cy="11250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36"/>
          <p:cNvPicPr preferRelativeResize="0"/>
          <p:nvPr/>
        </p:nvPicPr>
        <p:blipFill rotWithShape="1">
          <a:blip r:embed="rId3">
            <a:alphaModFix/>
          </a:blip>
          <a:srcRect l="5159" t="22377" r="52019" b="45970"/>
          <a:stretch/>
        </p:blipFill>
        <p:spPr>
          <a:xfrm>
            <a:off x="535950" y="901841"/>
            <a:ext cx="3832526" cy="1947408"/>
          </a:xfrm>
          <a:prstGeom prst="rect">
            <a:avLst/>
          </a:prstGeom>
          <a:noFill/>
          <a:ln>
            <a:noFill/>
          </a:ln>
        </p:spPr>
      </p:pic>
      <p:sp>
        <p:nvSpPr>
          <p:cNvPr id="198" name="Google Shape;198;p36"/>
          <p:cNvSpPr/>
          <p:nvPr/>
        </p:nvSpPr>
        <p:spPr>
          <a:xfrm rot="2265253">
            <a:off x="2222267" y="1196717"/>
            <a:ext cx="1360662" cy="1012016"/>
          </a:xfrm>
          <a:prstGeom prst="triangle">
            <a:avLst>
              <a:gd name="adj" fmla="val 51982"/>
            </a:avLst>
          </a:prstGeom>
          <a:solidFill>
            <a:srgbClr val="0085CA">
              <a:alpha val="58929"/>
            </a:srgbClr>
          </a:solidFill>
          <a:ln w="28575" cap="flat" cmpd="sng">
            <a:solidFill>
              <a:srgbClr val="69B7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9" name="Google Shape;199;p36"/>
          <p:cNvCxnSpPr/>
          <p:nvPr/>
        </p:nvCxnSpPr>
        <p:spPr>
          <a:xfrm>
            <a:off x="3310369" y="1298937"/>
            <a:ext cx="402000" cy="271500"/>
          </a:xfrm>
          <a:prstGeom prst="curvedConnector3">
            <a:avLst>
              <a:gd name="adj1" fmla="val 139349"/>
            </a:avLst>
          </a:prstGeom>
          <a:noFill/>
          <a:ln w="28575" cap="flat" cmpd="sng">
            <a:solidFill>
              <a:srgbClr val="FFFFFF"/>
            </a:solidFill>
            <a:prstDash val="solid"/>
            <a:round/>
            <a:headEnd type="stealth" w="med" len="med"/>
            <a:tailEnd type="none" w="med" len="med"/>
          </a:ln>
        </p:spPr>
      </p:cxnSp>
      <p:sp>
        <p:nvSpPr>
          <p:cNvPr id="200" name="Google Shape;200;p36"/>
          <p:cNvSpPr txBox="1">
            <a:spLocks noGrp="1"/>
          </p:cNvSpPr>
          <p:nvPr>
            <p:ph type="title"/>
          </p:nvPr>
        </p:nvSpPr>
        <p:spPr>
          <a:xfrm>
            <a:off x="628650" y="240506"/>
            <a:ext cx="7645200" cy="7200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SzPts val="990"/>
              <a:buNone/>
            </a:pPr>
            <a:r>
              <a:rPr lang="en" sz="2600"/>
              <a:t>Innovation as motivation for PERiLS CONOPS</a:t>
            </a:r>
            <a:endParaRPr sz="2600"/>
          </a:p>
        </p:txBody>
      </p:sp>
      <p:sp>
        <p:nvSpPr>
          <p:cNvPr id="201" name="Google Shape;201;p36"/>
          <p:cNvSpPr txBox="1">
            <a:spLocks noGrp="1"/>
          </p:cNvSpPr>
          <p:nvPr>
            <p:ph type="body" idx="1"/>
          </p:nvPr>
        </p:nvSpPr>
        <p:spPr>
          <a:xfrm>
            <a:off x="4572000" y="1029325"/>
            <a:ext cx="4344300" cy="36876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1600"/>
              <a:t>Need:</a:t>
            </a:r>
            <a:r>
              <a:rPr lang="en" sz="1600" b="0"/>
              <a:t> </a:t>
            </a:r>
            <a:r>
              <a:rPr lang="en" sz="1600" b="0" i="1"/>
              <a:t>network</a:t>
            </a:r>
            <a:r>
              <a:rPr lang="en" sz="1600" b="0"/>
              <a:t> low-atmosphere observations in </a:t>
            </a:r>
            <a:r>
              <a:rPr lang="en" sz="1600" b="0" i="1"/>
              <a:t>challenging environment</a:t>
            </a:r>
            <a:r>
              <a:rPr lang="en" sz="1600" b="0"/>
              <a:t> of southeastern US</a:t>
            </a:r>
            <a:endParaRPr sz="1600" b="0"/>
          </a:p>
          <a:p>
            <a:pPr marL="0" lvl="0" indent="0" algn="l" rtl="0">
              <a:spcBef>
                <a:spcPts val="800"/>
              </a:spcBef>
              <a:spcAft>
                <a:spcPts val="0"/>
              </a:spcAft>
              <a:buNone/>
            </a:pPr>
            <a:endParaRPr sz="1600" b="0"/>
          </a:p>
          <a:p>
            <a:pPr marL="0" lvl="0" indent="0" algn="l" rtl="0">
              <a:spcBef>
                <a:spcPts val="800"/>
              </a:spcBef>
              <a:spcAft>
                <a:spcPts val="0"/>
              </a:spcAft>
              <a:buNone/>
            </a:pPr>
            <a:r>
              <a:rPr lang="en" sz="1600"/>
              <a:t>VORTEX-SE findings:</a:t>
            </a:r>
            <a:r>
              <a:rPr lang="en" sz="1600" b="0"/>
              <a:t> above-surface variability critical </a:t>
            </a:r>
            <a:endParaRPr sz="1600" b="0"/>
          </a:p>
          <a:p>
            <a:pPr marL="0" lvl="0" indent="0" algn="l" rtl="0">
              <a:spcBef>
                <a:spcPts val="800"/>
              </a:spcBef>
              <a:spcAft>
                <a:spcPts val="0"/>
              </a:spcAft>
              <a:buNone/>
            </a:pPr>
            <a:endParaRPr sz="1600" b="0"/>
          </a:p>
          <a:p>
            <a:pPr marL="0" lvl="0" indent="0" algn="l" rtl="0">
              <a:spcBef>
                <a:spcPts val="800"/>
              </a:spcBef>
              <a:spcAft>
                <a:spcPts val="0"/>
              </a:spcAft>
              <a:buNone/>
            </a:pPr>
            <a:r>
              <a:rPr lang="en" sz="1600"/>
              <a:t>PERiLS opportunity:</a:t>
            </a:r>
            <a:r>
              <a:rPr lang="en" sz="1600" b="0"/>
              <a:t> deploy prototype network with </a:t>
            </a:r>
            <a:r>
              <a:rPr lang="en" sz="1600" b="0" i="1"/>
              <a:t>network-in-network</a:t>
            </a:r>
            <a:r>
              <a:rPr lang="en" sz="1600" b="0"/>
              <a:t> framework</a:t>
            </a:r>
            <a:endParaRPr sz="1600" b="0"/>
          </a:p>
          <a:p>
            <a:pPr marL="285750" lvl="0" indent="-203200" algn="l" rtl="0">
              <a:spcBef>
                <a:spcPts val="800"/>
              </a:spcBef>
              <a:spcAft>
                <a:spcPts val="0"/>
              </a:spcAft>
              <a:buClr>
                <a:srgbClr val="0053A0"/>
              </a:buClr>
              <a:buSzPts val="1400"/>
              <a:buChar char="•"/>
            </a:pPr>
            <a:r>
              <a:rPr lang="en" sz="1400"/>
              <a:t>Networked deployment strategy enables interesting analyses</a:t>
            </a:r>
            <a:endParaRPr sz="1400"/>
          </a:p>
          <a:p>
            <a:pPr marL="285750" lvl="0" indent="-203200" algn="l" rtl="0">
              <a:spcBef>
                <a:spcPts val="0"/>
              </a:spcBef>
              <a:spcAft>
                <a:spcPts val="0"/>
              </a:spcAft>
              <a:buSzPts val="1400"/>
              <a:buChar char="•"/>
            </a:pPr>
            <a:r>
              <a:rPr lang="en" sz="1400"/>
              <a:t>Exploring development of products for future next-generation networks, </a:t>
            </a:r>
            <a:r>
              <a:rPr lang="en" sz="1400" i="1">
                <a:solidFill>
                  <a:srgbClr val="3FAFFF"/>
                </a:solidFill>
              </a:rPr>
              <a:t>including 3D networks</a:t>
            </a:r>
            <a:r>
              <a:rPr lang="en" sz="1400">
                <a:solidFill>
                  <a:srgbClr val="3FAFFF"/>
                </a:solidFill>
              </a:rPr>
              <a:t> </a:t>
            </a:r>
            <a:endParaRPr sz="1400">
              <a:solidFill>
                <a:srgbClr val="3FAFFF"/>
              </a:solidFill>
            </a:endParaRPr>
          </a:p>
        </p:txBody>
      </p:sp>
      <p:grpSp>
        <p:nvGrpSpPr>
          <p:cNvPr id="202" name="Google Shape;202;p36"/>
          <p:cNvGrpSpPr/>
          <p:nvPr/>
        </p:nvGrpSpPr>
        <p:grpSpPr>
          <a:xfrm>
            <a:off x="2676500" y="2781125"/>
            <a:ext cx="1895501" cy="1869100"/>
            <a:chOff x="2676500" y="2781125"/>
            <a:chExt cx="1895501" cy="1869100"/>
          </a:xfrm>
        </p:grpSpPr>
        <p:grpSp>
          <p:nvGrpSpPr>
            <p:cNvPr id="203" name="Google Shape;203;p36"/>
            <p:cNvGrpSpPr/>
            <p:nvPr/>
          </p:nvGrpSpPr>
          <p:grpSpPr>
            <a:xfrm>
              <a:off x="2676500" y="2781125"/>
              <a:ext cx="1895501" cy="1869100"/>
              <a:chOff x="2556125" y="2847825"/>
              <a:chExt cx="1895501" cy="1869100"/>
            </a:xfrm>
          </p:grpSpPr>
          <p:grpSp>
            <p:nvGrpSpPr>
              <p:cNvPr id="204" name="Google Shape;204;p36"/>
              <p:cNvGrpSpPr/>
              <p:nvPr/>
            </p:nvGrpSpPr>
            <p:grpSpPr>
              <a:xfrm>
                <a:off x="2556125" y="2847825"/>
                <a:ext cx="1895501" cy="1869100"/>
                <a:chOff x="2593375" y="2769900"/>
                <a:chExt cx="1895501" cy="1869100"/>
              </a:xfrm>
            </p:grpSpPr>
            <p:pic>
              <p:nvPicPr>
                <p:cNvPr id="205" name="Google Shape;205;p36"/>
                <p:cNvPicPr preferRelativeResize="0"/>
                <p:nvPr/>
              </p:nvPicPr>
              <p:blipFill>
                <a:blip r:embed="rId4">
                  <a:alphaModFix/>
                </a:blip>
                <a:stretch>
                  <a:fillRect/>
                </a:stretch>
              </p:blipFill>
              <p:spPr>
                <a:xfrm>
                  <a:off x="2594150" y="2769900"/>
                  <a:ext cx="1894726" cy="1869100"/>
                </a:xfrm>
                <a:prstGeom prst="rect">
                  <a:avLst/>
                </a:prstGeom>
                <a:noFill/>
                <a:ln>
                  <a:noFill/>
                </a:ln>
              </p:spPr>
            </p:pic>
            <p:sp>
              <p:nvSpPr>
                <p:cNvPr id="206" name="Google Shape;206;p36"/>
                <p:cNvSpPr/>
                <p:nvPr/>
              </p:nvSpPr>
              <p:spPr>
                <a:xfrm rot="-4708280">
                  <a:off x="2705918" y="3272774"/>
                  <a:ext cx="231164" cy="197451"/>
                </a:xfrm>
                <a:prstGeom prst="rect">
                  <a:avLst/>
                </a:prstGeom>
                <a:solidFill>
                  <a:srgbClr val="AFAB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6"/>
                <p:cNvSpPr/>
                <p:nvPr/>
              </p:nvSpPr>
              <p:spPr>
                <a:xfrm>
                  <a:off x="2594150" y="3516400"/>
                  <a:ext cx="417000" cy="4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6"/>
                <p:cNvSpPr/>
                <p:nvPr/>
              </p:nvSpPr>
              <p:spPr>
                <a:xfrm rot="632999">
                  <a:off x="2595850" y="3489964"/>
                  <a:ext cx="363749" cy="60723"/>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6"/>
                <p:cNvSpPr/>
                <p:nvPr/>
              </p:nvSpPr>
              <p:spPr>
                <a:xfrm rot="-2476784">
                  <a:off x="2894414" y="3451813"/>
                  <a:ext cx="189621" cy="71006"/>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6"/>
                <p:cNvSpPr/>
                <p:nvPr/>
              </p:nvSpPr>
              <p:spPr>
                <a:xfrm rot="-2456886">
                  <a:off x="2856170" y="3399382"/>
                  <a:ext cx="231165" cy="39341"/>
                </a:xfrm>
                <a:prstGeom prst="rect">
                  <a:avLst/>
                </a:prstGeom>
                <a:solidFill>
                  <a:srgbClr val="AFAB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1" name="Google Shape;211;p36"/>
                <p:cNvCxnSpPr/>
                <p:nvPr/>
              </p:nvCxnSpPr>
              <p:spPr>
                <a:xfrm>
                  <a:off x="2676500" y="3464700"/>
                  <a:ext cx="223500" cy="45900"/>
                </a:xfrm>
                <a:prstGeom prst="straightConnector1">
                  <a:avLst/>
                </a:prstGeom>
                <a:noFill/>
                <a:ln w="9525" cap="flat" cmpd="sng">
                  <a:solidFill>
                    <a:srgbClr val="767272"/>
                  </a:solidFill>
                  <a:prstDash val="solid"/>
                  <a:round/>
                  <a:headEnd type="none" w="med" len="med"/>
                  <a:tailEnd type="none" w="med" len="med"/>
                </a:ln>
              </p:spPr>
            </p:cxnSp>
            <p:cxnSp>
              <p:nvCxnSpPr>
                <p:cNvPr id="212" name="Google Shape;212;p36"/>
                <p:cNvCxnSpPr/>
                <p:nvPr/>
              </p:nvCxnSpPr>
              <p:spPr>
                <a:xfrm rot="10800000" flipH="1">
                  <a:off x="2900000" y="3457175"/>
                  <a:ext cx="60900" cy="55800"/>
                </a:xfrm>
                <a:prstGeom prst="straightConnector1">
                  <a:avLst/>
                </a:prstGeom>
                <a:noFill/>
                <a:ln w="9525" cap="flat" cmpd="sng">
                  <a:solidFill>
                    <a:srgbClr val="767272"/>
                  </a:solidFill>
                  <a:prstDash val="solid"/>
                  <a:round/>
                  <a:headEnd type="none" w="med" len="med"/>
                  <a:tailEnd type="none" w="med" len="med"/>
                </a:ln>
              </p:spPr>
            </p:cxnSp>
          </p:grpSp>
          <p:sp>
            <p:nvSpPr>
              <p:cNvPr id="213" name="Google Shape;213;p36"/>
              <p:cNvSpPr/>
              <p:nvPr/>
            </p:nvSpPr>
            <p:spPr>
              <a:xfrm rot="-1150740">
                <a:off x="4087112" y="3607062"/>
                <a:ext cx="102277" cy="309775"/>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6"/>
              <p:cNvSpPr/>
              <p:nvPr/>
            </p:nvSpPr>
            <p:spPr>
              <a:xfrm rot="-4996233">
                <a:off x="3653648" y="4261167"/>
                <a:ext cx="102406" cy="309531"/>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6"/>
              <p:cNvSpPr/>
              <p:nvPr/>
            </p:nvSpPr>
            <p:spPr>
              <a:xfrm rot="-8820287">
                <a:off x="3415394" y="3607175"/>
                <a:ext cx="75473" cy="30955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6" name="Google Shape;216;p36"/>
            <p:cNvPicPr preferRelativeResize="0"/>
            <p:nvPr/>
          </p:nvPicPr>
          <p:blipFill>
            <a:blip r:embed="rId5">
              <a:alphaModFix/>
            </a:blip>
            <a:stretch>
              <a:fillRect/>
            </a:stretch>
          </p:blipFill>
          <p:spPr>
            <a:xfrm>
              <a:off x="4100700" y="3023776"/>
              <a:ext cx="414276" cy="73575"/>
            </a:xfrm>
            <a:prstGeom prst="rect">
              <a:avLst/>
            </a:prstGeom>
            <a:noFill/>
            <a:ln>
              <a:noFill/>
            </a:ln>
          </p:spPr>
        </p:pic>
      </p:grpSp>
      <p:pic>
        <p:nvPicPr>
          <p:cNvPr id="217" name="Google Shape;217;p36"/>
          <p:cNvPicPr preferRelativeResize="0"/>
          <p:nvPr/>
        </p:nvPicPr>
        <p:blipFill>
          <a:blip r:embed="rId6">
            <a:alphaModFix/>
          </a:blip>
          <a:stretch>
            <a:fillRect/>
          </a:stretch>
        </p:blipFill>
        <p:spPr>
          <a:xfrm>
            <a:off x="535950" y="3870600"/>
            <a:ext cx="1998000" cy="360825"/>
          </a:xfrm>
          <a:prstGeom prst="rect">
            <a:avLst/>
          </a:prstGeom>
          <a:noFill/>
          <a:ln>
            <a:noFill/>
          </a:ln>
        </p:spPr>
      </p:pic>
      <p:sp>
        <p:nvSpPr>
          <p:cNvPr id="218" name="Google Shape;218;p36"/>
          <p:cNvSpPr txBox="1"/>
          <p:nvPr/>
        </p:nvSpPr>
        <p:spPr>
          <a:xfrm>
            <a:off x="567550" y="2958175"/>
            <a:ext cx="2018100" cy="80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solidFill>
                  <a:srgbClr val="3FAFFF"/>
                </a:solidFill>
              </a:rPr>
              <a:t>Green’s Theorem </a:t>
            </a:r>
            <a:endParaRPr sz="2100" i="1">
              <a:solidFill>
                <a:srgbClr val="888888"/>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7"/>
          <p:cNvSpPr txBox="1">
            <a:spLocks noGrp="1"/>
          </p:cNvSpPr>
          <p:nvPr>
            <p:ph type="title"/>
          </p:nvPr>
        </p:nvSpPr>
        <p:spPr>
          <a:xfrm>
            <a:off x="628650" y="240506"/>
            <a:ext cx="7645200" cy="7200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Green’s Theorem: Wagner et. al. (2022)</a:t>
            </a:r>
            <a:endParaRPr/>
          </a:p>
        </p:txBody>
      </p:sp>
      <p:sp>
        <p:nvSpPr>
          <p:cNvPr id="224" name="Google Shape;224;p37"/>
          <p:cNvSpPr txBox="1">
            <a:spLocks noGrp="1"/>
          </p:cNvSpPr>
          <p:nvPr>
            <p:ph type="body" idx="1"/>
          </p:nvPr>
        </p:nvSpPr>
        <p:spPr>
          <a:xfrm>
            <a:off x="628650" y="905881"/>
            <a:ext cx="3667500" cy="3687600"/>
          </a:xfrm>
          <a:prstGeom prst="rect">
            <a:avLst/>
          </a:prstGeom>
        </p:spPr>
        <p:txBody>
          <a:bodyPr spcFirstLastPara="1" wrap="square" lIns="68575" tIns="34275" rIns="68575" bIns="34275" anchor="t" anchorCtr="0">
            <a:noAutofit/>
          </a:bodyPr>
          <a:lstStyle/>
          <a:p>
            <a:pPr marL="457200" lvl="0" indent="-342900" algn="l" rtl="0">
              <a:spcBef>
                <a:spcPts val="800"/>
              </a:spcBef>
              <a:spcAft>
                <a:spcPts val="0"/>
              </a:spcAft>
              <a:buSzPts val="1800"/>
              <a:buChar char="•"/>
            </a:pPr>
            <a:r>
              <a:rPr lang="en" sz="1800" b="0" dirty="0"/>
              <a:t>Used HRRR profiles and data from remote profilers locations at the ARM SGP central and satellite facilities to evaluate the method</a:t>
            </a:r>
            <a:br>
              <a:rPr lang="en" sz="1800" b="0" dirty="0"/>
            </a:br>
            <a:endParaRPr sz="1800" b="0" dirty="0"/>
          </a:p>
          <a:p>
            <a:pPr marL="457200" lvl="0" indent="-342900" algn="l" rtl="0">
              <a:spcBef>
                <a:spcPts val="0"/>
              </a:spcBef>
              <a:spcAft>
                <a:spcPts val="0"/>
              </a:spcAft>
              <a:buSzPts val="1800"/>
              <a:buChar char="•"/>
            </a:pPr>
            <a:r>
              <a:rPr lang="en" sz="1800" b="0" dirty="0"/>
              <a:t>Decent agreement between quantities derived from HRRR and ARM data</a:t>
            </a:r>
            <a:br>
              <a:rPr lang="en" sz="1800" b="0" dirty="0"/>
            </a:br>
            <a:endParaRPr sz="1800" b="0" dirty="0"/>
          </a:p>
          <a:p>
            <a:pPr marL="457200" lvl="0" indent="-342900" algn="l" rtl="0">
              <a:spcBef>
                <a:spcPts val="0"/>
              </a:spcBef>
              <a:spcAft>
                <a:spcPts val="0"/>
              </a:spcAft>
              <a:buSzPts val="1800"/>
              <a:buChar char="•"/>
            </a:pPr>
            <a:r>
              <a:rPr lang="en" sz="1800" b="0" dirty="0"/>
              <a:t>Found small perturbations to the location of a vertex could impact calculations, especially if the magnitudes were small to begin with</a:t>
            </a:r>
            <a:endParaRPr sz="1800" b="0" dirty="0"/>
          </a:p>
        </p:txBody>
      </p:sp>
      <p:pic>
        <p:nvPicPr>
          <p:cNvPr id="225" name="Google Shape;225;p37"/>
          <p:cNvPicPr preferRelativeResize="0"/>
          <p:nvPr/>
        </p:nvPicPr>
        <p:blipFill rotWithShape="1">
          <a:blip r:embed="rId3">
            <a:alphaModFix/>
          </a:blip>
          <a:srcRect/>
          <a:stretch/>
        </p:blipFill>
        <p:spPr>
          <a:xfrm>
            <a:off x="5003344" y="1761944"/>
            <a:ext cx="3126992" cy="2984007"/>
          </a:xfrm>
          <a:prstGeom prst="rect">
            <a:avLst/>
          </a:prstGeom>
          <a:noFill/>
          <a:ln>
            <a:noFill/>
          </a:ln>
        </p:spPr>
      </p:pic>
      <p:pic>
        <p:nvPicPr>
          <p:cNvPr id="226" name="Google Shape;226;p37"/>
          <p:cNvPicPr preferRelativeResize="0"/>
          <p:nvPr/>
        </p:nvPicPr>
        <p:blipFill rotWithShape="1">
          <a:blip r:embed="rId4">
            <a:alphaModFix/>
          </a:blip>
          <a:srcRect/>
          <a:stretch/>
        </p:blipFill>
        <p:spPr>
          <a:xfrm>
            <a:off x="4783925" y="812800"/>
            <a:ext cx="3529849" cy="97258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8"/>
          <p:cNvSpPr txBox="1">
            <a:spLocks noGrp="1"/>
          </p:cNvSpPr>
          <p:nvPr>
            <p:ph type="title"/>
          </p:nvPr>
        </p:nvSpPr>
        <p:spPr>
          <a:xfrm>
            <a:off x="628650" y="240506"/>
            <a:ext cx="7645200" cy="7200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Green’s Theorem: Application </a:t>
            </a:r>
            <a:endParaRPr/>
          </a:p>
        </p:txBody>
      </p:sp>
      <p:sp>
        <p:nvSpPr>
          <p:cNvPr id="232" name="Google Shape;232;p38"/>
          <p:cNvSpPr txBox="1">
            <a:spLocks noGrp="1"/>
          </p:cNvSpPr>
          <p:nvPr>
            <p:ph type="body" idx="1"/>
          </p:nvPr>
        </p:nvSpPr>
        <p:spPr>
          <a:xfrm>
            <a:off x="628650" y="1029325"/>
            <a:ext cx="2819400" cy="37260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r>
              <a:rPr lang="en"/>
              <a:t>Rolling Fork Tornado </a:t>
            </a:r>
            <a:endParaRPr sz="1500" b="0"/>
          </a:p>
          <a:p>
            <a:pPr marL="0" lvl="0" indent="0" algn="l" rtl="0">
              <a:spcBef>
                <a:spcPts val="800"/>
              </a:spcBef>
              <a:spcAft>
                <a:spcPts val="0"/>
              </a:spcAft>
              <a:buNone/>
            </a:pPr>
            <a:endParaRPr sz="1500" b="0"/>
          </a:p>
          <a:p>
            <a:pPr marL="0" lvl="0" indent="0" algn="l" rtl="0">
              <a:spcBef>
                <a:spcPts val="800"/>
              </a:spcBef>
              <a:spcAft>
                <a:spcPts val="0"/>
              </a:spcAft>
              <a:buNone/>
            </a:pPr>
            <a:r>
              <a:rPr lang="en" sz="1500" b="0"/>
              <a:t>PERiLS mobile armada deployed NNW</a:t>
            </a:r>
            <a:br>
              <a:rPr lang="en" sz="1500" b="0"/>
            </a:br>
            <a:r>
              <a:rPr lang="en" sz="1500" b="0"/>
              <a:t>(Lake Village area)</a:t>
            </a:r>
            <a:endParaRPr sz="1500" b="0"/>
          </a:p>
          <a:p>
            <a:pPr marL="0" lvl="0" indent="0" algn="l" rtl="0">
              <a:spcBef>
                <a:spcPts val="800"/>
              </a:spcBef>
              <a:spcAft>
                <a:spcPts val="0"/>
              </a:spcAft>
              <a:buNone/>
            </a:pPr>
            <a:endParaRPr sz="1700" b="0"/>
          </a:p>
        </p:txBody>
      </p:sp>
      <p:grpSp>
        <p:nvGrpSpPr>
          <p:cNvPr id="233" name="Google Shape;233;p38"/>
          <p:cNvGrpSpPr/>
          <p:nvPr/>
        </p:nvGrpSpPr>
        <p:grpSpPr>
          <a:xfrm>
            <a:off x="3300547" y="1472639"/>
            <a:ext cx="5790084" cy="3101188"/>
            <a:chOff x="1434973" y="1239911"/>
            <a:chExt cx="10542761" cy="5618094"/>
          </a:xfrm>
        </p:grpSpPr>
        <p:pic>
          <p:nvPicPr>
            <p:cNvPr id="234" name="Google Shape;234;p38"/>
            <p:cNvPicPr preferRelativeResize="0"/>
            <p:nvPr/>
          </p:nvPicPr>
          <p:blipFill rotWithShape="1">
            <a:blip r:embed="rId3">
              <a:alphaModFix/>
            </a:blip>
            <a:srcRect t="18079"/>
            <a:stretch/>
          </p:blipFill>
          <p:spPr>
            <a:xfrm>
              <a:off x="1434973" y="1239911"/>
              <a:ext cx="9704912" cy="5618094"/>
            </a:xfrm>
            <a:prstGeom prst="rect">
              <a:avLst/>
            </a:prstGeom>
            <a:noFill/>
            <a:ln>
              <a:noFill/>
            </a:ln>
          </p:spPr>
        </p:pic>
        <p:sp>
          <p:nvSpPr>
            <p:cNvPr id="235" name="Google Shape;235;p38"/>
            <p:cNvSpPr txBox="1"/>
            <p:nvPr/>
          </p:nvSpPr>
          <p:spPr>
            <a:xfrm>
              <a:off x="7409934" y="1239912"/>
              <a:ext cx="4567800" cy="8364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457200" marR="0" lvl="0" indent="-304800" algn="l" rtl="0">
                <a:spcBef>
                  <a:spcPts val="0"/>
                </a:spcBef>
                <a:spcAft>
                  <a:spcPts val="0"/>
                </a:spcAft>
                <a:buClr>
                  <a:srgbClr val="000000"/>
                </a:buClr>
                <a:buSzPts val="2400"/>
                <a:buFont typeface="Arial"/>
                <a:buNone/>
              </a:pPr>
              <a:endParaRPr sz="2400">
                <a:solidFill>
                  <a:srgbClr val="000000"/>
                </a:solidFill>
                <a:latin typeface="Palatino Linotype"/>
                <a:ea typeface="Palatino Linotype"/>
                <a:cs typeface="Palatino Linotype"/>
                <a:sym typeface="Palatino Linotype"/>
              </a:endParaRPr>
            </a:p>
          </p:txBody>
        </p:sp>
        <p:grpSp>
          <p:nvGrpSpPr>
            <p:cNvPr id="236" name="Google Shape;236;p38"/>
            <p:cNvGrpSpPr/>
            <p:nvPr/>
          </p:nvGrpSpPr>
          <p:grpSpPr>
            <a:xfrm rot="-203653">
              <a:off x="2676788" y="2570434"/>
              <a:ext cx="1257207" cy="278913"/>
              <a:chOff x="6156381" y="4071096"/>
              <a:chExt cx="2304447" cy="511244"/>
            </a:xfrm>
          </p:grpSpPr>
          <p:grpSp>
            <p:nvGrpSpPr>
              <p:cNvPr id="237" name="Google Shape;237;p38"/>
              <p:cNvGrpSpPr/>
              <p:nvPr/>
            </p:nvGrpSpPr>
            <p:grpSpPr>
              <a:xfrm>
                <a:off x="6156381" y="4226471"/>
                <a:ext cx="2304447" cy="237683"/>
                <a:chOff x="6184659" y="4273174"/>
                <a:chExt cx="2304447" cy="237683"/>
              </a:xfrm>
            </p:grpSpPr>
            <p:sp>
              <p:nvSpPr>
                <p:cNvPr id="238" name="Google Shape;238;p38"/>
                <p:cNvSpPr/>
                <p:nvPr/>
              </p:nvSpPr>
              <p:spPr>
                <a:xfrm>
                  <a:off x="6891311" y="4273174"/>
                  <a:ext cx="893700" cy="237600"/>
                </a:xfrm>
                <a:prstGeom prst="roundRect">
                  <a:avLst>
                    <a:gd name="adj" fmla="val 16667"/>
                  </a:avLst>
                </a:prstGeom>
                <a:solidFill>
                  <a:srgbClr val="FFFFFF"/>
                </a:solidFill>
                <a:ln w="254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000000"/>
                    </a:solidFill>
                    <a:latin typeface="Merriweather Sans"/>
                    <a:ea typeface="Merriweather Sans"/>
                    <a:cs typeface="Merriweather Sans"/>
                    <a:sym typeface="Merriweather Sans"/>
                  </a:endParaRPr>
                </a:p>
              </p:txBody>
            </p:sp>
            <p:sp>
              <p:nvSpPr>
                <p:cNvPr id="239" name="Google Shape;239;p38"/>
                <p:cNvSpPr/>
                <p:nvPr/>
              </p:nvSpPr>
              <p:spPr>
                <a:xfrm rot="5400000">
                  <a:off x="6723407" y="4116957"/>
                  <a:ext cx="81900" cy="705900"/>
                </a:xfrm>
                <a:prstGeom prst="rect">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Merriweather Sans"/>
                    <a:ea typeface="Merriweather Sans"/>
                    <a:cs typeface="Merriweather Sans"/>
                    <a:sym typeface="Merriweather Sans"/>
                  </a:endParaRPr>
                </a:p>
              </p:txBody>
            </p:sp>
            <p:sp>
              <p:nvSpPr>
                <p:cNvPr id="240" name="Google Shape;240;p38"/>
                <p:cNvSpPr/>
                <p:nvPr/>
              </p:nvSpPr>
              <p:spPr>
                <a:xfrm rot="5400000">
                  <a:off x="7871109" y="4116955"/>
                  <a:ext cx="81900" cy="705900"/>
                </a:xfrm>
                <a:prstGeom prst="rect">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Merriweather Sans"/>
                    <a:ea typeface="Merriweather Sans"/>
                    <a:cs typeface="Merriweather Sans"/>
                    <a:sym typeface="Merriweather Sans"/>
                  </a:endParaRPr>
                </a:p>
              </p:txBody>
            </p:sp>
            <p:sp>
              <p:nvSpPr>
                <p:cNvPr id="241" name="Google Shape;241;p38"/>
                <p:cNvSpPr/>
                <p:nvPr/>
              </p:nvSpPr>
              <p:spPr>
                <a:xfrm>
                  <a:off x="6411452" y="4348903"/>
                  <a:ext cx="117900" cy="92700"/>
                </a:xfrm>
                <a:prstGeom prst="round2SameRect">
                  <a:avLst>
                    <a:gd name="adj1" fmla="val 16667"/>
                    <a:gd name="adj2" fmla="val 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Merriweather Sans"/>
                    <a:ea typeface="Merriweather Sans"/>
                    <a:cs typeface="Merriweather Sans"/>
                    <a:sym typeface="Merriweather Sans"/>
                  </a:endParaRPr>
                </a:p>
              </p:txBody>
            </p:sp>
            <p:sp>
              <p:nvSpPr>
                <p:cNvPr id="242" name="Google Shape;242;p38"/>
                <p:cNvSpPr/>
                <p:nvPr/>
              </p:nvSpPr>
              <p:spPr>
                <a:xfrm>
                  <a:off x="8146465" y="4348903"/>
                  <a:ext cx="117900" cy="92700"/>
                </a:xfrm>
                <a:prstGeom prst="round2SameRect">
                  <a:avLst>
                    <a:gd name="adj1" fmla="val 16667"/>
                    <a:gd name="adj2" fmla="val 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Merriweather Sans"/>
                    <a:ea typeface="Merriweather Sans"/>
                    <a:cs typeface="Merriweather Sans"/>
                    <a:sym typeface="Merriweather Sans"/>
                  </a:endParaRPr>
                </a:p>
              </p:txBody>
            </p:sp>
            <p:pic>
              <p:nvPicPr>
                <p:cNvPr id="243" name="Google Shape;243;p38"/>
                <p:cNvPicPr preferRelativeResize="0"/>
                <p:nvPr/>
              </p:nvPicPr>
              <p:blipFill rotWithShape="1">
                <a:blip r:embed="rId4">
                  <a:alphaModFix/>
                </a:blip>
                <a:srcRect/>
                <a:stretch/>
              </p:blipFill>
              <p:spPr>
                <a:xfrm>
                  <a:off x="6184659" y="4298031"/>
                  <a:ext cx="578337" cy="111657"/>
                </a:xfrm>
                <a:prstGeom prst="rect">
                  <a:avLst/>
                </a:prstGeom>
                <a:noFill/>
                <a:ln>
                  <a:noFill/>
                </a:ln>
              </p:spPr>
            </p:pic>
            <p:pic>
              <p:nvPicPr>
                <p:cNvPr id="244" name="Google Shape;244;p38"/>
                <p:cNvPicPr preferRelativeResize="0"/>
                <p:nvPr/>
              </p:nvPicPr>
              <p:blipFill rotWithShape="1">
                <a:blip r:embed="rId4">
                  <a:alphaModFix/>
                </a:blip>
                <a:srcRect/>
                <a:stretch/>
              </p:blipFill>
              <p:spPr>
                <a:xfrm>
                  <a:off x="7910769" y="4286163"/>
                  <a:ext cx="578337" cy="111657"/>
                </a:xfrm>
                <a:prstGeom prst="rect">
                  <a:avLst/>
                </a:prstGeom>
                <a:noFill/>
                <a:ln>
                  <a:noFill/>
                </a:ln>
              </p:spPr>
            </p:pic>
          </p:grpSp>
          <p:sp>
            <p:nvSpPr>
              <p:cNvPr id="245" name="Google Shape;245;p38"/>
              <p:cNvSpPr/>
              <p:nvPr/>
            </p:nvSpPr>
            <p:spPr>
              <a:xfrm>
                <a:off x="7537896" y="4071096"/>
                <a:ext cx="277500" cy="155100"/>
              </a:xfrm>
              <a:prstGeom prst="parallelogram">
                <a:avLst>
                  <a:gd name="adj" fmla="val 66079"/>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Merriweather Sans"/>
                  <a:ea typeface="Merriweather Sans"/>
                  <a:cs typeface="Merriweather Sans"/>
                  <a:sym typeface="Merriweather Sans"/>
                </a:endParaRPr>
              </a:p>
            </p:txBody>
          </p:sp>
          <p:sp>
            <p:nvSpPr>
              <p:cNvPr id="246" name="Google Shape;246;p38"/>
              <p:cNvSpPr/>
              <p:nvPr/>
            </p:nvSpPr>
            <p:spPr>
              <a:xfrm>
                <a:off x="6388595" y="4449440"/>
                <a:ext cx="45600" cy="132900"/>
              </a:xfrm>
              <a:prstGeom prst="rect">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Merriweather Sans"/>
                  <a:ea typeface="Merriweather Sans"/>
                  <a:cs typeface="Merriweather Sans"/>
                  <a:sym typeface="Merriweather Sans"/>
                </a:endParaRPr>
              </a:p>
            </p:txBody>
          </p:sp>
          <p:sp>
            <p:nvSpPr>
              <p:cNvPr id="247" name="Google Shape;247;p38"/>
              <p:cNvSpPr/>
              <p:nvPr/>
            </p:nvSpPr>
            <p:spPr>
              <a:xfrm>
                <a:off x="8193948" y="4449440"/>
                <a:ext cx="45600" cy="132900"/>
              </a:xfrm>
              <a:prstGeom prst="rect">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Merriweather Sans"/>
                  <a:ea typeface="Merriweather Sans"/>
                  <a:cs typeface="Merriweather Sans"/>
                  <a:sym typeface="Merriweather Sans"/>
                </a:endParaRPr>
              </a:p>
            </p:txBody>
          </p:sp>
        </p:grpSp>
        <p:grpSp>
          <p:nvGrpSpPr>
            <p:cNvPr id="248" name="Google Shape;248;p38"/>
            <p:cNvGrpSpPr/>
            <p:nvPr/>
          </p:nvGrpSpPr>
          <p:grpSpPr>
            <a:xfrm>
              <a:off x="2514608" y="2990113"/>
              <a:ext cx="562857" cy="599598"/>
              <a:chOff x="2230292" y="1726844"/>
              <a:chExt cx="1098900" cy="1170633"/>
            </a:xfrm>
          </p:grpSpPr>
          <p:sp>
            <p:nvSpPr>
              <p:cNvPr id="249" name="Google Shape;249;p38"/>
              <p:cNvSpPr/>
              <p:nvPr/>
            </p:nvSpPr>
            <p:spPr>
              <a:xfrm>
                <a:off x="2779734" y="1771437"/>
                <a:ext cx="152400" cy="153000"/>
              </a:xfrm>
              <a:prstGeom prst="roundRect">
                <a:avLst>
                  <a:gd name="adj" fmla="val 16667"/>
                </a:avLst>
              </a:prstGeom>
              <a:solidFill>
                <a:srgbClr val="000000"/>
              </a:solidFill>
              <a:ln w="9525" cap="flat" cmpd="sng">
                <a:solidFill>
                  <a:srgbClr val="440B0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33">
                  <a:solidFill>
                    <a:srgbClr val="FFFFFF"/>
                  </a:solidFill>
                  <a:latin typeface="Palatino Linotype"/>
                  <a:ea typeface="Palatino Linotype"/>
                  <a:cs typeface="Palatino Linotype"/>
                  <a:sym typeface="Palatino Linotype"/>
                </a:endParaRPr>
              </a:p>
            </p:txBody>
          </p:sp>
          <p:sp>
            <p:nvSpPr>
              <p:cNvPr id="250" name="Google Shape;250;p38"/>
              <p:cNvSpPr/>
              <p:nvPr/>
            </p:nvSpPr>
            <p:spPr>
              <a:xfrm>
                <a:off x="2910554" y="1726844"/>
                <a:ext cx="313200" cy="314700"/>
              </a:xfrm>
              <a:prstGeom prst="roundRect">
                <a:avLst>
                  <a:gd name="adj" fmla="val 16667"/>
                </a:avLst>
              </a:prstGeom>
              <a:solidFill>
                <a:srgbClr val="000000"/>
              </a:solidFill>
              <a:ln w="9525" cap="flat" cmpd="sng">
                <a:solidFill>
                  <a:srgbClr val="440B0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33">
                  <a:solidFill>
                    <a:srgbClr val="FFFFFF"/>
                  </a:solidFill>
                  <a:latin typeface="Palatino Linotype"/>
                  <a:ea typeface="Palatino Linotype"/>
                  <a:cs typeface="Palatino Linotype"/>
                  <a:sym typeface="Palatino Linotype"/>
                </a:endParaRPr>
              </a:p>
            </p:txBody>
          </p:sp>
          <p:sp>
            <p:nvSpPr>
              <p:cNvPr id="251" name="Google Shape;251;p38"/>
              <p:cNvSpPr/>
              <p:nvPr/>
            </p:nvSpPr>
            <p:spPr>
              <a:xfrm>
                <a:off x="2230292" y="1983785"/>
                <a:ext cx="1098900" cy="657600"/>
              </a:xfrm>
              <a:prstGeom prst="roundRect">
                <a:avLst>
                  <a:gd name="adj" fmla="val 16667"/>
                </a:avLst>
              </a:prstGeom>
              <a:solidFill>
                <a:srgbClr val="D8D8D8"/>
              </a:solidFill>
              <a:ln w="9525" cap="flat" cmpd="sng">
                <a:solidFill>
                  <a:srgbClr val="440B0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33">
                  <a:solidFill>
                    <a:srgbClr val="FFFFFF"/>
                  </a:solidFill>
                  <a:latin typeface="Palatino Linotype"/>
                  <a:ea typeface="Palatino Linotype"/>
                  <a:cs typeface="Palatino Linotype"/>
                  <a:sym typeface="Palatino Linotype"/>
                </a:endParaRPr>
              </a:p>
            </p:txBody>
          </p:sp>
          <p:sp>
            <p:nvSpPr>
              <p:cNvPr id="252" name="Google Shape;252;p38"/>
              <p:cNvSpPr/>
              <p:nvPr/>
            </p:nvSpPr>
            <p:spPr>
              <a:xfrm>
                <a:off x="3099282" y="2237021"/>
                <a:ext cx="47100" cy="651600"/>
              </a:xfrm>
              <a:prstGeom prst="roundRect">
                <a:avLst>
                  <a:gd name="adj" fmla="val 16667"/>
                </a:avLst>
              </a:prstGeom>
              <a:solidFill>
                <a:srgbClr val="000000"/>
              </a:solidFill>
              <a:ln w="9525" cap="flat" cmpd="sng">
                <a:solidFill>
                  <a:srgbClr val="440B0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33">
                  <a:solidFill>
                    <a:srgbClr val="FFFFFF"/>
                  </a:solidFill>
                  <a:latin typeface="Palatino Linotype"/>
                  <a:ea typeface="Palatino Linotype"/>
                  <a:cs typeface="Palatino Linotype"/>
                  <a:sym typeface="Palatino Linotype"/>
                </a:endParaRPr>
              </a:p>
            </p:txBody>
          </p:sp>
          <p:sp>
            <p:nvSpPr>
              <p:cNvPr id="253" name="Google Shape;253;p38"/>
              <p:cNvSpPr/>
              <p:nvPr/>
            </p:nvSpPr>
            <p:spPr>
              <a:xfrm>
                <a:off x="2420008" y="2245877"/>
                <a:ext cx="47100" cy="651600"/>
              </a:xfrm>
              <a:prstGeom prst="roundRect">
                <a:avLst>
                  <a:gd name="adj" fmla="val 16667"/>
                </a:avLst>
              </a:prstGeom>
              <a:solidFill>
                <a:srgbClr val="000000"/>
              </a:solidFill>
              <a:ln w="9525" cap="flat" cmpd="sng">
                <a:solidFill>
                  <a:srgbClr val="440B0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33">
                  <a:solidFill>
                    <a:srgbClr val="FFFFFF"/>
                  </a:solidFill>
                  <a:latin typeface="Palatino Linotype"/>
                  <a:ea typeface="Palatino Linotype"/>
                  <a:cs typeface="Palatino Linotype"/>
                  <a:sym typeface="Palatino Linotype"/>
                </a:endParaRPr>
              </a:p>
            </p:txBody>
          </p:sp>
          <p:sp>
            <p:nvSpPr>
              <p:cNvPr id="254" name="Google Shape;254;p38"/>
              <p:cNvSpPr/>
              <p:nvPr/>
            </p:nvSpPr>
            <p:spPr>
              <a:xfrm>
                <a:off x="2788827" y="1796563"/>
                <a:ext cx="108300" cy="108300"/>
              </a:xfrm>
              <a:prstGeom prst="ellipse">
                <a:avLst/>
              </a:prstGeom>
              <a:solidFill>
                <a:srgbClr val="E7E6E6"/>
              </a:solidFill>
              <a:ln w="9525" cap="flat" cmpd="sng">
                <a:solidFill>
                  <a:srgbClr val="440B0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33">
                  <a:solidFill>
                    <a:srgbClr val="FFFFFF"/>
                  </a:solidFill>
                  <a:latin typeface="Palatino Linotype"/>
                  <a:ea typeface="Palatino Linotype"/>
                  <a:cs typeface="Palatino Linotype"/>
                  <a:sym typeface="Palatino Linotype"/>
                </a:endParaRPr>
              </a:p>
            </p:txBody>
          </p:sp>
        </p:grpSp>
        <p:grpSp>
          <p:nvGrpSpPr>
            <p:cNvPr id="255" name="Google Shape;255;p38"/>
            <p:cNvGrpSpPr/>
            <p:nvPr/>
          </p:nvGrpSpPr>
          <p:grpSpPr>
            <a:xfrm>
              <a:off x="3318992" y="3071962"/>
              <a:ext cx="595650" cy="523526"/>
              <a:chOff x="2835275" y="1994811"/>
              <a:chExt cx="818876" cy="719723"/>
            </a:xfrm>
          </p:grpSpPr>
          <p:sp>
            <p:nvSpPr>
              <p:cNvPr id="256" name="Google Shape;256;p38"/>
              <p:cNvSpPr/>
              <p:nvPr/>
            </p:nvSpPr>
            <p:spPr>
              <a:xfrm rot="4123899">
                <a:off x="3428705" y="2543598"/>
                <a:ext cx="299391" cy="46072"/>
              </a:xfrm>
              <a:prstGeom prst="rect">
                <a:avLst/>
              </a:prstGeom>
              <a:solidFill>
                <a:srgbClr val="757070"/>
              </a:solidFill>
              <a:ln w="9525" cap="flat" cmpd="sng">
                <a:solidFill>
                  <a:srgbClr val="440B0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33">
                  <a:solidFill>
                    <a:srgbClr val="FFFFFF"/>
                  </a:solidFill>
                  <a:latin typeface="Palatino Linotype"/>
                  <a:ea typeface="Palatino Linotype"/>
                  <a:cs typeface="Palatino Linotype"/>
                  <a:sym typeface="Palatino Linotype"/>
                </a:endParaRPr>
              </a:p>
            </p:txBody>
          </p:sp>
          <p:sp>
            <p:nvSpPr>
              <p:cNvPr id="257" name="Google Shape;257;p38"/>
              <p:cNvSpPr/>
              <p:nvPr/>
            </p:nvSpPr>
            <p:spPr>
              <a:xfrm rot="6697853">
                <a:off x="2762180" y="2529591"/>
                <a:ext cx="299491" cy="46182"/>
              </a:xfrm>
              <a:prstGeom prst="rect">
                <a:avLst/>
              </a:prstGeom>
              <a:solidFill>
                <a:srgbClr val="757070"/>
              </a:solidFill>
              <a:ln w="9525" cap="flat" cmpd="sng">
                <a:solidFill>
                  <a:srgbClr val="440B0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33">
                  <a:solidFill>
                    <a:srgbClr val="FFFFFF"/>
                  </a:solidFill>
                  <a:latin typeface="Palatino Linotype"/>
                  <a:ea typeface="Palatino Linotype"/>
                  <a:cs typeface="Palatino Linotype"/>
                  <a:sym typeface="Palatino Linotype"/>
                </a:endParaRPr>
              </a:p>
            </p:txBody>
          </p:sp>
          <p:sp>
            <p:nvSpPr>
              <p:cNvPr id="258" name="Google Shape;258;p38"/>
              <p:cNvSpPr/>
              <p:nvPr/>
            </p:nvSpPr>
            <p:spPr>
              <a:xfrm>
                <a:off x="2874082" y="1994811"/>
                <a:ext cx="719100" cy="399000"/>
              </a:xfrm>
              <a:prstGeom prst="roundRect">
                <a:avLst>
                  <a:gd name="adj" fmla="val 16667"/>
                </a:avLst>
              </a:prstGeom>
              <a:solidFill>
                <a:srgbClr val="D8D8D8"/>
              </a:solidFill>
              <a:ln w="9525" cap="flat" cmpd="sng">
                <a:solidFill>
                  <a:srgbClr val="440B0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33">
                  <a:solidFill>
                    <a:srgbClr val="FFFFFF"/>
                  </a:solidFill>
                  <a:latin typeface="Palatino Linotype"/>
                  <a:ea typeface="Palatino Linotype"/>
                  <a:cs typeface="Palatino Linotype"/>
                  <a:sym typeface="Palatino Linotype"/>
                </a:endParaRPr>
              </a:p>
            </p:txBody>
          </p:sp>
          <p:sp>
            <p:nvSpPr>
              <p:cNvPr id="259" name="Google Shape;259;p38"/>
              <p:cNvSpPr/>
              <p:nvPr/>
            </p:nvSpPr>
            <p:spPr>
              <a:xfrm>
                <a:off x="2974037" y="2000981"/>
                <a:ext cx="259500" cy="327600"/>
              </a:xfrm>
              <a:prstGeom prst="rect">
                <a:avLst/>
              </a:prstGeom>
              <a:solidFill>
                <a:srgbClr val="0070C0"/>
              </a:solidFill>
              <a:ln w="9525" cap="flat" cmpd="sng">
                <a:solidFill>
                  <a:srgbClr val="440B0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33">
                  <a:solidFill>
                    <a:srgbClr val="FFFFFF"/>
                  </a:solidFill>
                  <a:latin typeface="Palatino Linotype"/>
                  <a:ea typeface="Palatino Linotype"/>
                  <a:cs typeface="Palatino Linotype"/>
                  <a:sym typeface="Palatino Linotype"/>
                </a:endParaRPr>
              </a:p>
            </p:txBody>
          </p:sp>
          <p:sp>
            <p:nvSpPr>
              <p:cNvPr id="260" name="Google Shape;260;p38"/>
              <p:cNvSpPr/>
              <p:nvPr/>
            </p:nvSpPr>
            <p:spPr>
              <a:xfrm>
                <a:off x="3352747" y="2146122"/>
                <a:ext cx="149700" cy="82500"/>
              </a:xfrm>
              <a:prstGeom prst="roundRect">
                <a:avLst>
                  <a:gd name="adj" fmla="val 16667"/>
                </a:avLst>
              </a:prstGeom>
              <a:solidFill>
                <a:srgbClr val="A5A5A5"/>
              </a:solidFill>
              <a:ln w="9525" cap="flat" cmpd="sng">
                <a:solidFill>
                  <a:srgbClr val="440B0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33">
                  <a:solidFill>
                    <a:srgbClr val="FFFFFF"/>
                  </a:solidFill>
                  <a:latin typeface="Palatino Linotype"/>
                  <a:ea typeface="Palatino Linotype"/>
                  <a:cs typeface="Palatino Linotype"/>
                  <a:sym typeface="Palatino Linotype"/>
                </a:endParaRPr>
              </a:p>
            </p:txBody>
          </p:sp>
          <p:sp>
            <p:nvSpPr>
              <p:cNvPr id="261" name="Google Shape;261;p38"/>
              <p:cNvSpPr/>
              <p:nvPr/>
            </p:nvSpPr>
            <p:spPr>
              <a:xfrm>
                <a:off x="2931711" y="2393871"/>
                <a:ext cx="610800" cy="35700"/>
              </a:xfrm>
              <a:prstGeom prst="rect">
                <a:avLst/>
              </a:prstGeom>
              <a:solidFill>
                <a:srgbClr val="757070"/>
              </a:solidFill>
              <a:ln w="9525" cap="flat" cmpd="sng">
                <a:solidFill>
                  <a:srgbClr val="440B0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33">
                  <a:solidFill>
                    <a:srgbClr val="FFFFFF"/>
                  </a:solidFill>
                  <a:latin typeface="Palatino Linotype"/>
                  <a:ea typeface="Palatino Linotype"/>
                  <a:cs typeface="Palatino Linotype"/>
                  <a:sym typeface="Palatino Linotype"/>
                </a:endParaRPr>
              </a:p>
            </p:txBody>
          </p:sp>
        </p:grpSp>
        <p:grpSp>
          <p:nvGrpSpPr>
            <p:cNvPr id="262" name="Google Shape;262;p38"/>
            <p:cNvGrpSpPr/>
            <p:nvPr/>
          </p:nvGrpSpPr>
          <p:grpSpPr>
            <a:xfrm rot="-203653">
              <a:off x="7168794" y="1468252"/>
              <a:ext cx="1257207" cy="278913"/>
              <a:chOff x="6156381" y="4071096"/>
              <a:chExt cx="2304447" cy="511244"/>
            </a:xfrm>
          </p:grpSpPr>
          <p:grpSp>
            <p:nvGrpSpPr>
              <p:cNvPr id="263" name="Google Shape;263;p38"/>
              <p:cNvGrpSpPr/>
              <p:nvPr/>
            </p:nvGrpSpPr>
            <p:grpSpPr>
              <a:xfrm>
                <a:off x="6156381" y="4226471"/>
                <a:ext cx="2304447" cy="237683"/>
                <a:chOff x="6184659" y="4273174"/>
                <a:chExt cx="2304447" cy="237683"/>
              </a:xfrm>
            </p:grpSpPr>
            <p:sp>
              <p:nvSpPr>
                <p:cNvPr id="264" name="Google Shape;264;p38"/>
                <p:cNvSpPr/>
                <p:nvPr/>
              </p:nvSpPr>
              <p:spPr>
                <a:xfrm>
                  <a:off x="6891311" y="4273174"/>
                  <a:ext cx="893700" cy="237600"/>
                </a:xfrm>
                <a:prstGeom prst="roundRect">
                  <a:avLst>
                    <a:gd name="adj" fmla="val 16667"/>
                  </a:avLst>
                </a:prstGeom>
                <a:solidFill>
                  <a:srgbClr val="FFFFFF"/>
                </a:solidFill>
                <a:ln w="254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000000"/>
                    </a:solidFill>
                    <a:latin typeface="Merriweather Sans"/>
                    <a:ea typeface="Merriweather Sans"/>
                    <a:cs typeface="Merriweather Sans"/>
                    <a:sym typeface="Merriweather Sans"/>
                  </a:endParaRPr>
                </a:p>
              </p:txBody>
            </p:sp>
            <p:sp>
              <p:nvSpPr>
                <p:cNvPr id="265" name="Google Shape;265;p38"/>
                <p:cNvSpPr/>
                <p:nvPr/>
              </p:nvSpPr>
              <p:spPr>
                <a:xfrm rot="5400000">
                  <a:off x="6723407" y="4116957"/>
                  <a:ext cx="81900" cy="705900"/>
                </a:xfrm>
                <a:prstGeom prst="rect">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Merriweather Sans"/>
                    <a:ea typeface="Merriweather Sans"/>
                    <a:cs typeface="Merriweather Sans"/>
                    <a:sym typeface="Merriweather Sans"/>
                  </a:endParaRPr>
                </a:p>
              </p:txBody>
            </p:sp>
            <p:sp>
              <p:nvSpPr>
                <p:cNvPr id="266" name="Google Shape;266;p38"/>
                <p:cNvSpPr/>
                <p:nvPr/>
              </p:nvSpPr>
              <p:spPr>
                <a:xfrm rot="5400000">
                  <a:off x="7871109" y="4116955"/>
                  <a:ext cx="81900" cy="705900"/>
                </a:xfrm>
                <a:prstGeom prst="rect">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Merriweather Sans"/>
                    <a:ea typeface="Merriweather Sans"/>
                    <a:cs typeface="Merriweather Sans"/>
                    <a:sym typeface="Merriweather Sans"/>
                  </a:endParaRPr>
                </a:p>
              </p:txBody>
            </p:sp>
            <p:sp>
              <p:nvSpPr>
                <p:cNvPr id="267" name="Google Shape;267;p38"/>
                <p:cNvSpPr/>
                <p:nvPr/>
              </p:nvSpPr>
              <p:spPr>
                <a:xfrm>
                  <a:off x="6411452" y="4348903"/>
                  <a:ext cx="117900" cy="92700"/>
                </a:xfrm>
                <a:prstGeom prst="round2SameRect">
                  <a:avLst>
                    <a:gd name="adj1" fmla="val 16667"/>
                    <a:gd name="adj2" fmla="val 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Merriweather Sans"/>
                    <a:ea typeface="Merriweather Sans"/>
                    <a:cs typeface="Merriweather Sans"/>
                    <a:sym typeface="Merriweather Sans"/>
                  </a:endParaRPr>
                </a:p>
              </p:txBody>
            </p:sp>
            <p:sp>
              <p:nvSpPr>
                <p:cNvPr id="268" name="Google Shape;268;p38"/>
                <p:cNvSpPr/>
                <p:nvPr/>
              </p:nvSpPr>
              <p:spPr>
                <a:xfrm>
                  <a:off x="8146465" y="4348903"/>
                  <a:ext cx="117900" cy="92700"/>
                </a:xfrm>
                <a:prstGeom prst="round2SameRect">
                  <a:avLst>
                    <a:gd name="adj1" fmla="val 16667"/>
                    <a:gd name="adj2" fmla="val 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Merriweather Sans"/>
                    <a:ea typeface="Merriweather Sans"/>
                    <a:cs typeface="Merriweather Sans"/>
                    <a:sym typeface="Merriweather Sans"/>
                  </a:endParaRPr>
                </a:p>
              </p:txBody>
            </p:sp>
            <p:pic>
              <p:nvPicPr>
                <p:cNvPr id="269" name="Google Shape;269;p38"/>
                <p:cNvPicPr preferRelativeResize="0"/>
                <p:nvPr/>
              </p:nvPicPr>
              <p:blipFill rotWithShape="1">
                <a:blip r:embed="rId4">
                  <a:alphaModFix/>
                </a:blip>
                <a:srcRect/>
                <a:stretch/>
              </p:blipFill>
              <p:spPr>
                <a:xfrm>
                  <a:off x="6184659" y="4298031"/>
                  <a:ext cx="578337" cy="111657"/>
                </a:xfrm>
                <a:prstGeom prst="rect">
                  <a:avLst/>
                </a:prstGeom>
                <a:noFill/>
                <a:ln>
                  <a:noFill/>
                </a:ln>
              </p:spPr>
            </p:pic>
            <p:pic>
              <p:nvPicPr>
                <p:cNvPr id="270" name="Google Shape;270;p38"/>
                <p:cNvPicPr preferRelativeResize="0"/>
                <p:nvPr/>
              </p:nvPicPr>
              <p:blipFill rotWithShape="1">
                <a:blip r:embed="rId4">
                  <a:alphaModFix/>
                </a:blip>
                <a:srcRect/>
                <a:stretch/>
              </p:blipFill>
              <p:spPr>
                <a:xfrm>
                  <a:off x="7910769" y="4286163"/>
                  <a:ext cx="578337" cy="111657"/>
                </a:xfrm>
                <a:prstGeom prst="rect">
                  <a:avLst/>
                </a:prstGeom>
                <a:noFill/>
                <a:ln>
                  <a:noFill/>
                </a:ln>
              </p:spPr>
            </p:pic>
          </p:grpSp>
          <p:sp>
            <p:nvSpPr>
              <p:cNvPr id="271" name="Google Shape;271;p38"/>
              <p:cNvSpPr/>
              <p:nvPr/>
            </p:nvSpPr>
            <p:spPr>
              <a:xfrm>
                <a:off x="7537896" y="4071096"/>
                <a:ext cx="277500" cy="155100"/>
              </a:xfrm>
              <a:prstGeom prst="parallelogram">
                <a:avLst>
                  <a:gd name="adj" fmla="val 66079"/>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Merriweather Sans"/>
                  <a:ea typeface="Merriweather Sans"/>
                  <a:cs typeface="Merriweather Sans"/>
                  <a:sym typeface="Merriweather Sans"/>
                </a:endParaRPr>
              </a:p>
            </p:txBody>
          </p:sp>
          <p:sp>
            <p:nvSpPr>
              <p:cNvPr id="272" name="Google Shape;272;p38"/>
              <p:cNvSpPr/>
              <p:nvPr/>
            </p:nvSpPr>
            <p:spPr>
              <a:xfrm>
                <a:off x="6388595" y="4449440"/>
                <a:ext cx="45600" cy="132900"/>
              </a:xfrm>
              <a:prstGeom prst="rect">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Merriweather Sans"/>
                  <a:ea typeface="Merriweather Sans"/>
                  <a:cs typeface="Merriweather Sans"/>
                  <a:sym typeface="Merriweather Sans"/>
                </a:endParaRPr>
              </a:p>
            </p:txBody>
          </p:sp>
          <p:sp>
            <p:nvSpPr>
              <p:cNvPr id="273" name="Google Shape;273;p38"/>
              <p:cNvSpPr/>
              <p:nvPr/>
            </p:nvSpPr>
            <p:spPr>
              <a:xfrm>
                <a:off x="8193948" y="4449440"/>
                <a:ext cx="45600" cy="132900"/>
              </a:xfrm>
              <a:prstGeom prst="rect">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Merriweather Sans"/>
                  <a:ea typeface="Merriweather Sans"/>
                  <a:cs typeface="Merriweather Sans"/>
                  <a:sym typeface="Merriweather Sans"/>
                </a:endParaRPr>
              </a:p>
            </p:txBody>
          </p:sp>
        </p:grpSp>
        <p:grpSp>
          <p:nvGrpSpPr>
            <p:cNvPr id="274" name="Google Shape;274;p38"/>
            <p:cNvGrpSpPr/>
            <p:nvPr/>
          </p:nvGrpSpPr>
          <p:grpSpPr>
            <a:xfrm rot="-203653">
              <a:off x="6309627" y="5192291"/>
              <a:ext cx="1257207" cy="278913"/>
              <a:chOff x="6156381" y="4071096"/>
              <a:chExt cx="2304447" cy="511244"/>
            </a:xfrm>
          </p:grpSpPr>
          <p:grpSp>
            <p:nvGrpSpPr>
              <p:cNvPr id="275" name="Google Shape;275;p38"/>
              <p:cNvGrpSpPr/>
              <p:nvPr/>
            </p:nvGrpSpPr>
            <p:grpSpPr>
              <a:xfrm>
                <a:off x="6156381" y="4226471"/>
                <a:ext cx="2304447" cy="237683"/>
                <a:chOff x="6184659" y="4273174"/>
                <a:chExt cx="2304447" cy="237683"/>
              </a:xfrm>
            </p:grpSpPr>
            <p:sp>
              <p:nvSpPr>
                <p:cNvPr id="276" name="Google Shape;276;p38"/>
                <p:cNvSpPr/>
                <p:nvPr/>
              </p:nvSpPr>
              <p:spPr>
                <a:xfrm>
                  <a:off x="6891311" y="4273174"/>
                  <a:ext cx="893700" cy="237600"/>
                </a:xfrm>
                <a:prstGeom prst="roundRect">
                  <a:avLst>
                    <a:gd name="adj" fmla="val 16667"/>
                  </a:avLst>
                </a:prstGeom>
                <a:solidFill>
                  <a:srgbClr val="FFFFFF"/>
                </a:solidFill>
                <a:ln w="254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000000"/>
                    </a:solidFill>
                    <a:latin typeface="Merriweather Sans"/>
                    <a:ea typeface="Merriweather Sans"/>
                    <a:cs typeface="Merriweather Sans"/>
                    <a:sym typeface="Merriweather Sans"/>
                  </a:endParaRPr>
                </a:p>
              </p:txBody>
            </p:sp>
            <p:sp>
              <p:nvSpPr>
                <p:cNvPr id="277" name="Google Shape;277;p38"/>
                <p:cNvSpPr/>
                <p:nvPr/>
              </p:nvSpPr>
              <p:spPr>
                <a:xfrm rot="5400000">
                  <a:off x="6723407" y="4116957"/>
                  <a:ext cx="81900" cy="705900"/>
                </a:xfrm>
                <a:prstGeom prst="rect">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Merriweather Sans"/>
                    <a:ea typeface="Merriweather Sans"/>
                    <a:cs typeface="Merriweather Sans"/>
                    <a:sym typeface="Merriweather Sans"/>
                  </a:endParaRPr>
                </a:p>
              </p:txBody>
            </p:sp>
            <p:sp>
              <p:nvSpPr>
                <p:cNvPr id="278" name="Google Shape;278;p38"/>
                <p:cNvSpPr/>
                <p:nvPr/>
              </p:nvSpPr>
              <p:spPr>
                <a:xfrm rot="5400000">
                  <a:off x="7871109" y="4116955"/>
                  <a:ext cx="81900" cy="705900"/>
                </a:xfrm>
                <a:prstGeom prst="rect">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Merriweather Sans"/>
                    <a:ea typeface="Merriweather Sans"/>
                    <a:cs typeface="Merriweather Sans"/>
                    <a:sym typeface="Merriweather Sans"/>
                  </a:endParaRPr>
                </a:p>
              </p:txBody>
            </p:sp>
            <p:sp>
              <p:nvSpPr>
                <p:cNvPr id="279" name="Google Shape;279;p38"/>
                <p:cNvSpPr/>
                <p:nvPr/>
              </p:nvSpPr>
              <p:spPr>
                <a:xfrm>
                  <a:off x="6411452" y="4348903"/>
                  <a:ext cx="117900" cy="92700"/>
                </a:xfrm>
                <a:prstGeom prst="round2SameRect">
                  <a:avLst>
                    <a:gd name="adj1" fmla="val 16667"/>
                    <a:gd name="adj2" fmla="val 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Merriweather Sans"/>
                    <a:ea typeface="Merriweather Sans"/>
                    <a:cs typeface="Merriweather Sans"/>
                    <a:sym typeface="Merriweather Sans"/>
                  </a:endParaRPr>
                </a:p>
              </p:txBody>
            </p:sp>
            <p:sp>
              <p:nvSpPr>
                <p:cNvPr id="280" name="Google Shape;280;p38"/>
                <p:cNvSpPr/>
                <p:nvPr/>
              </p:nvSpPr>
              <p:spPr>
                <a:xfrm>
                  <a:off x="8146465" y="4348903"/>
                  <a:ext cx="117900" cy="92700"/>
                </a:xfrm>
                <a:prstGeom prst="round2SameRect">
                  <a:avLst>
                    <a:gd name="adj1" fmla="val 16667"/>
                    <a:gd name="adj2" fmla="val 0"/>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Merriweather Sans"/>
                    <a:ea typeface="Merriweather Sans"/>
                    <a:cs typeface="Merriweather Sans"/>
                    <a:sym typeface="Merriweather Sans"/>
                  </a:endParaRPr>
                </a:p>
              </p:txBody>
            </p:sp>
            <p:pic>
              <p:nvPicPr>
                <p:cNvPr id="281" name="Google Shape;281;p38"/>
                <p:cNvPicPr preferRelativeResize="0"/>
                <p:nvPr/>
              </p:nvPicPr>
              <p:blipFill rotWithShape="1">
                <a:blip r:embed="rId4">
                  <a:alphaModFix/>
                </a:blip>
                <a:srcRect/>
                <a:stretch/>
              </p:blipFill>
              <p:spPr>
                <a:xfrm>
                  <a:off x="6184659" y="4298031"/>
                  <a:ext cx="578337" cy="111657"/>
                </a:xfrm>
                <a:prstGeom prst="rect">
                  <a:avLst/>
                </a:prstGeom>
                <a:noFill/>
                <a:ln>
                  <a:noFill/>
                </a:ln>
              </p:spPr>
            </p:pic>
            <p:pic>
              <p:nvPicPr>
                <p:cNvPr id="282" name="Google Shape;282;p38"/>
                <p:cNvPicPr preferRelativeResize="0"/>
                <p:nvPr/>
              </p:nvPicPr>
              <p:blipFill rotWithShape="1">
                <a:blip r:embed="rId4">
                  <a:alphaModFix/>
                </a:blip>
                <a:srcRect/>
                <a:stretch/>
              </p:blipFill>
              <p:spPr>
                <a:xfrm>
                  <a:off x="7910769" y="4286163"/>
                  <a:ext cx="578337" cy="111657"/>
                </a:xfrm>
                <a:prstGeom prst="rect">
                  <a:avLst/>
                </a:prstGeom>
                <a:noFill/>
                <a:ln>
                  <a:noFill/>
                </a:ln>
              </p:spPr>
            </p:pic>
          </p:grpSp>
          <p:sp>
            <p:nvSpPr>
              <p:cNvPr id="283" name="Google Shape;283;p38"/>
              <p:cNvSpPr/>
              <p:nvPr/>
            </p:nvSpPr>
            <p:spPr>
              <a:xfrm>
                <a:off x="7537896" y="4071096"/>
                <a:ext cx="277500" cy="155100"/>
              </a:xfrm>
              <a:prstGeom prst="parallelogram">
                <a:avLst>
                  <a:gd name="adj" fmla="val 66079"/>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Merriweather Sans"/>
                  <a:ea typeface="Merriweather Sans"/>
                  <a:cs typeface="Merriweather Sans"/>
                  <a:sym typeface="Merriweather Sans"/>
                </a:endParaRPr>
              </a:p>
            </p:txBody>
          </p:sp>
          <p:sp>
            <p:nvSpPr>
              <p:cNvPr id="284" name="Google Shape;284;p38"/>
              <p:cNvSpPr/>
              <p:nvPr/>
            </p:nvSpPr>
            <p:spPr>
              <a:xfrm>
                <a:off x="6388595" y="4449440"/>
                <a:ext cx="45600" cy="132900"/>
              </a:xfrm>
              <a:prstGeom prst="rect">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Merriweather Sans"/>
                  <a:ea typeface="Merriweather Sans"/>
                  <a:cs typeface="Merriweather Sans"/>
                  <a:sym typeface="Merriweather Sans"/>
                </a:endParaRPr>
              </a:p>
            </p:txBody>
          </p:sp>
          <p:sp>
            <p:nvSpPr>
              <p:cNvPr id="285" name="Google Shape;285;p38"/>
              <p:cNvSpPr/>
              <p:nvPr/>
            </p:nvSpPr>
            <p:spPr>
              <a:xfrm>
                <a:off x="8193948" y="4449440"/>
                <a:ext cx="45600" cy="132900"/>
              </a:xfrm>
              <a:prstGeom prst="rect">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Merriweather Sans"/>
                  <a:ea typeface="Merriweather Sans"/>
                  <a:cs typeface="Merriweather Sans"/>
                  <a:sym typeface="Merriweather Sans"/>
                </a:endParaRPr>
              </a:p>
            </p:txBody>
          </p:sp>
        </p:gr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39"/>
          <p:cNvSpPr txBox="1">
            <a:spLocks noGrp="1"/>
          </p:cNvSpPr>
          <p:nvPr>
            <p:ph type="title"/>
          </p:nvPr>
        </p:nvSpPr>
        <p:spPr>
          <a:xfrm>
            <a:off x="628650" y="240506"/>
            <a:ext cx="7645200" cy="7200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Green’s Theorem: Application</a:t>
            </a:r>
            <a:endParaRPr/>
          </a:p>
        </p:txBody>
      </p:sp>
      <p:pic>
        <p:nvPicPr>
          <p:cNvPr id="291" name="Google Shape;291;p39"/>
          <p:cNvPicPr preferRelativeResize="0"/>
          <p:nvPr/>
        </p:nvPicPr>
        <p:blipFill rotWithShape="1">
          <a:blip r:embed="rId3">
            <a:alphaModFix/>
          </a:blip>
          <a:srcRect/>
          <a:stretch/>
        </p:blipFill>
        <p:spPr>
          <a:xfrm>
            <a:off x="628650" y="802225"/>
            <a:ext cx="6066975" cy="4044625"/>
          </a:xfrm>
          <a:prstGeom prst="rect">
            <a:avLst/>
          </a:prstGeom>
          <a:noFill/>
          <a:ln>
            <a:noFill/>
          </a:ln>
        </p:spPr>
      </p:pic>
      <p:sp>
        <p:nvSpPr>
          <p:cNvPr id="292" name="Google Shape;292;p39"/>
          <p:cNvSpPr txBox="1"/>
          <p:nvPr/>
        </p:nvSpPr>
        <p:spPr>
          <a:xfrm>
            <a:off x="6695625" y="719900"/>
            <a:ext cx="2345400" cy="312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Each line is one Coptersonde site. </a:t>
            </a:r>
            <a:endParaRPr/>
          </a:p>
          <a:p>
            <a:pPr marL="0" lvl="0" indent="0" algn="l" rtl="0">
              <a:spcBef>
                <a:spcPts val="0"/>
              </a:spcBef>
              <a:spcAft>
                <a:spcPts val="0"/>
              </a:spcAft>
              <a:buNone/>
            </a:pPr>
            <a:endParaRPr/>
          </a:p>
          <a:p>
            <a:pPr marL="0" lvl="0" indent="0" algn="l" rtl="0">
              <a:spcBef>
                <a:spcPts val="0"/>
              </a:spcBef>
              <a:spcAft>
                <a:spcPts val="0"/>
              </a:spcAft>
              <a:buNone/>
            </a:pPr>
            <a:r>
              <a:rPr lang="en"/>
              <a:t>If a line is missing that site did not fly for that timestamp. Points correspondingly appear/disappear on radar plot </a:t>
            </a:r>
            <a:endParaRPr/>
          </a:p>
          <a:p>
            <a:pPr marL="0" lvl="0" indent="0" algn="l" rtl="0">
              <a:spcBef>
                <a:spcPts val="0"/>
              </a:spcBef>
              <a:spcAft>
                <a:spcPts val="0"/>
              </a:spcAft>
              <a:buNone/>
            </a:pPr>
            <a:endParaRPr/>
          </a:p>
          <a:p>
            <a:pPr marL="0" lvl="0" indent="0" algn="l" rtl="0">
              <a:spcBef>
                <a:spcPts val="0"/>
              </a:spcBef>
              <a:spcAft>
                <a:spcPts val="0"/>
              </a:spcAft>
              <a:buNone/>
            </a:pPr>
            <a:r>
              <a:rPr lang="en"/>
              <a:t>Different sites make it to different maximum heights due to wind tolerance and visual line of site limits (cloud base)</a:t>
            </a:r>
            <a:endParaRPr/>
          </a:p>
          <a:p>
            <a:pPr marL="0" lvl="0" indent="0" algn="l" rtl="0">
              <a:spcBef>
                <a:spcPts val="0"/>
              </a:spcBef>
              <a:spcAft>
                <a:spcPts val="0"/>
              </a:spcAft>
              <a:buNone/>
            </a:pPr>
            <a:endParaRPr/>
          </a:p>
          <a:p>
            <a:pPr marL="0" lvl="0" indent="0" algn="l" rtl="0">
              <a:spcBef>
                <a:spcPts val="0"/>
              </a:spcBef>
              <a:spcAft>
                <a:spcPts val="0"/>
              </a:spcAft>
              <a:buNone/>
            </a:pPr>
            <a:r>
              <a:rPr lang="en"/>
              <a:t>LV= WEST     PC= SOUTH</a:t>
            </a:r>
            <a:endParaRPr/>
          </a:p>
          <a:p>
            <a:pPr marL="0" lvl="0" indent="0" algn="l" rtl="0">
              <a:spcBef>
                <a:spcPts val="0"/>
              </a:spcBef>
              <a:spcAft>
                <a:spcPts val="0"/>
              </a:spcAft>
              <a:buNone/>
            </a:pPr>
            <a:r>
              <a:rPr lang="en"/>
              <a:t>         SCH= NORTH</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2529</Words>
  <Application>Microsoft Office PowerPoint</Application>
  <PresentationFormat>On-screen Show (16:9)</PresentationFormat>
  <Paragraphs>313</Paragraphs>
  <Slides>46</Slides>
  <Notes>46</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46</vt:i4>
      </vt:variant>
    </vt:vector>
  </HeadingPairs>
  <TitlesOfParts>
    <vt:vector size="64" baseType="lpstr">
      <vt:lpstr>Helvetica Neue Light</vt:lpstr>
      <vt:lpstr>Roboto Medium</vt:lpstr>
      <vt:lpstr>Cambria</vt:lpstr>
      <vt:lpstr>Calibri</vt:lpstr>
      <vt:lpstr>Signika</vt:lpstr>
      <vt:lpstr>Century Gothic</vt:lpstr>
      <vt:lpstr>Roboto</vt:lpstr>
      <vt:lpstr>Arial</vt:lpstr>
      <vt:lpstr>Impact</vt:lpstr>
      <vt:lpstr>Chau Philomene One</vt:lpstr>
      <vt:lpstr>Poppins Medium</vt:lpstr>
      <vt:lpstr>Courier New</vt:lpstr>
      <vt:lpstr>Helvetica Neue</vt:lpstr>
      <vt:lpstr>Poppins</vt:lpstr>
      <vt:lpstr>Palatino Linotype</vt:lpstr>
      <vt:lpstr>Merriweather Sans</vt:lpstr>
      <vt:lpstr>Office Theme</vt:lpstr>
      <vt:lpstr>Simple Light</vt:lpstr>
      <vt:lpstr>PERiLS PBL Profiling: CLAMPS and CopterSonde UAS</vt:lpstr>
      <vt:lpstr>Our Context: PERiLS</vt:lpstr>
      <vt:lpstr>VORTEX-USA/PERiLS</vt:lpstr>
      <vt:lpstr>Innovation as motivation for PERiLS CONOPS</vt:lpstr>
      <vt:lpstr>PERiLS as a next-generation observation network testbest</vt:lpstr>
      <vt:lpstr>Innovation as motivation for PERiLS CONOPS</vt:lpstr>
      <vt:lpstr>Green’s Theorem: Wagner et. al. (2022)</vt:lpstr>
      <vt:lpstr>Green’s Theorem: Application </vt:lpstr>
      <vt:lpstr>Green’s Theorem: Application</vt:lpstr>
      <vt:lpstr>Green’s Theorem: Application</vt:lpstr>
      <vt:lpstr>TROPoe – Tropospheric Remotely Observed Profiling via optimal estimation</vt:lpstr>
      <vt:lpstr>TROPoe – Tropospheric Remotely Observed Profiling via optimal estimation</vt:lpstr>
      <vt:lpstr>WINDoe</vt:lpstr>
      <vt:lpstr>WINDoe examples</vt:lpstr>
      <vt:lpstr>WINDoe examples</vt:lpstr>
      <vt:lpstr>Green’s Theorem: TROPoe + WINDoe</vt:lpstr>
      <vt:lpstr>Green’s Theorem: TROPoe + WINDoe</vt:lpstr>
      <vt:lpstr>Data Assimilation Experiments</vt:lpstr>
      <vt:lpstr>Data Assimilation Experiments</vt:lpstr>
      <vt:lpstr>R2O – Stakeholder/End User Needs</vt:lpstr>
      <vt:lpstr>Process Understanding – Terrain Influence</vt:lpstr>
      <vt:lpstr>Process Understanding – Terrain Influence</vt:lpstr>
      <vt:lpstr>Process Understanding – Terrain Influence</vt:lpstr>
      <vt:lpstr>Process Understanding – Terrain Influence</vt:lpstr>
      <vt:lpstr>PERiLS PBL Profiling: CLAMPS and CopterSonde UAS</vt:lpstr>
      <vt:lpstr>Looking ahead</vt:lpstr>
      <vt:lpstr>PowerPoint Presentation</vt:lpstr>
      <vt:lpstr>PowerPoint Presentation</vt:lpstr>
      <vt:lpstr>PowerPoint Presentation</vt:lpstr>
      <vt:lpstr>PowerPoint Presentation</vt:lpstr>
      <vt:lpstr>PowerPoint Presentation</vt:lpstr>
      <vt:lpstr>PERiLS PBL Profiling: CLAMPS and CopterSonde UAS</vt:lpstr>
      <vt:lpstr>TROPoe: Tropospheric Remotely Observed Profiling via Optimal Estimation</vt:lpstr>
      <vt:lpstr>WINDoe: Wind via Optimal Estimation</vt:lpstr>
      <vt:lpstr>PowerPoint Presentation</vt:lpstr>
      <vt:lpstr>PowerPoint Presentation</vt:lpstr>
      <vt:lpstr>PowerPoint Presentation</vt:lpstr>
      <vt:lpstr>PowerPoint Presentation</vt:lpstr>
      <vt:lpstr>PERiLS 2022–2023 Operations </vt:lpstr>
      <vt:lpstr>The Incidents…</vt:lpstr>
      <vt:lpstr>Green’s Theorem Approach</vt:lpstr>
      <vt:lpstr>Innovation as motivation for PERILS CONOPS</vt:lpstr>
      <vt:lpstr>VORTEX-USA/PERiLS</vt:lpstr>
      <vt:lpstr>VORTEX-USA/PERiLS</vt:lpstr>
      <vt:lpstr>Innovation as motivation for PERiLS CONOPS</vt:lpstr>
      <vt:lpstr>Innovation as motivation for PERiLS CONOPS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PERiLS PBL Profiling: CLAMPS and CopterSonde UAS</dc:title>
  <cp:lastModifiedBy>Aikins, Josh</cp:lastModifiedBy>
  <cp:revision>1</cp:revision>
  <dcterms:modified xsi:type="dcterms:W3CDTF">2023-11-21T00:17:07Z</dcterms:modified>
</cp:coreProperties>
</file>