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92000"/>
  <p:notesSz cx="6858000" cy="9144000"/>
  <p:embeddedFontLst>
    <p:embeddedFont>
      <p:font typeface="Helvetica Neue"/>
      <p:regular r:id="rId14"/>
      <p:bold r:id="rId15"/>
      <p:italic r:id="rId16"/>
      <p:boldItalic r:id="rId17"/>
    </p:embeddedFont>
    <p:embeddedFont>
      <p:font typeface="Helvetica Neue Light"/>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2" roundtripDataSignature="AMtx7mhBgfynY+nVfFbgwymyFVfQKIWPj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942F7B8-1651-4199-BBA3-3E3E6D00CB52}">
  <a:tblStyle styleId="{2942F7B8-1651-4199-BBA3-3E3E6D00CB52}"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0F0F0"/>
          </a:solidFill>
        </a:fill>
      </a:tcStyle>
    </a:wholeTbl>
    <a:band1H>
      <a:tcTxStyle/>
      <a:tcStyle>
        <a:fill>
          <a:solidFill>
            <a:srgbClr val="E0E0E0"/>
          </a:solidFill>
        </a:fill>
      </a:tcStyle>
    </a:band1H>
    <a:band2H>
      <a:tcTxStyle/>
    </a:band2H>
    <a:band1V>
      <a:tcTxStyle/>
      <a:tcStyle>
        <a:fill>
          <a:solidFill>
            <a:srgbClr val="E0E0E0"/>
          </a:solidFill>
        </a:fill>
      </a:tcStyle>
    </a:band1V>
    <a:band2V>
      <a:tcTxStyle/>
    </a:band2V>
    <a:lastCol>
      <a:tcTxStyle b="on" i="off">
        <a:font>
          <a:latin typeface="Calibri"/>
          <a:ea typeface="Calibri"/>
          <a:cs typeface="Calibri"/>
        </a:font>
        <a:schemeClr val="lt1"/>
      </a:tcTxStyle>
      <a:tcStyle>
        <a:fill>
          <a:solidFill>
            <a:schemeClr val="accent3"/>
          </a:solidFill>
        </a:fill>
      </a:tcStyle>
    </a:lastCol>
    <a:firstCol>
      <a:tcTxStyle b="on" i="off">
        <a:font>
          <a:latin typeface="Calibri"/>
          <a:ea typeface="Calibri"/>
          <a:cs typeface="Calibri"/>
        </a:font>
        <a:schemeClr val="lt1"/>
      </a:tcTxStyle>
      <a:tcStyle>
        <a:fill>
          <a:solidFill>
            <a:schemeClr val="accent3"/>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3"/>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3"/>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HelveticaNeueLight-italic.fntdata"/><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font" Target="fonts/HelveticaNeueLight-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HelveticaNeue-bold.fntdata"/><Relationship Id="rId14" Type="http://schemas.openxmlformats.org/officeDocument/2006/relationships/font" Target="fonts/HelveticaNeue-regular.fntdata"/><Relationship Id="rId17" Type="http://schemas.openxmlformats.org/officeDocument/2006/relationships/font" Target="fonts/HelveticaNeue-boldItalic.fntdata"/><Relationship Id="rId16" Type="http://schemas.openxmlformats.org/officeDocument/2006/relationships/font" Target="fonts/HelveticaNeue-italic.fntdata"/><Relationship Id="rId5" Type="http://schemas.openxmlformats.org/officeDocument/2006/relationships/notesMaster" Target="notesMasters/notesMaster1.xml"/><Relationship Id="rId19" Type="http://schemas.openxmlformats.org/officeDocument/2006/relationships/font" Target="fonts/HelveticaNeueLight-bold.fntdata"/><Relationship Id="rId6" Type="http://schemas.openxmlformats.org/officeDocument/2006/relationships/slide" Target="slides/slide1.xml"/><Relationship Id="rId18" Type="http://schemas.openxmlformats.org/officeDocument/2006/relationships/font" Target="fonts/HelveticaNeueLight-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 name="Shape 18"/>
        <p:cNvGrpSpPr/>
        <p:nvPr/>
      </p:nvGrpSpPr>
      <p:grpSpPr>
        <a:xfrm>
          <a:off x="0" y="0"/>
          <a:ext cx="0" cy="0"/>
          <a:chOff x="0" y="0"/>
          <a:chExt cx="0" cy="0"/>
        </a:xfrm>
      </p:grpSpPr>
      <p:sp>
        <p:nvSpPr>
          <p:cNvPr id="19" name="Google Shape;19;p10"/>
          <p:cNvSpPr txBox="1"/>
          <p:nvPr>
            <p:ph type="ctrTitle"/>
          </p:nvPr>
        </p:nvSpPr>
        <p:spPr>
          <a:xfrm>
            <a:off x="1849821" y="1164404"/>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10"/>
          <p:cNvSpPr txBox="1"/>
          <p:nvPr>
            <p:ph idx="1" type="subTitle"/>
          </p:nvPr>
        </p:nvSpPr>
        <p:spPr>
          <a:xfrm>
            <a:off x="1849821" y="365710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1" name="Google Shape;21;p10"/>
          <p:cNvSpPr txBox="1"/>
          <p:nvPr>
            <p:ph idx="10" type="dt"/>
          </p:nvPr>
        </p:nvSpPr>
        <p:spPr>
          <a:xfrm>
            <a:off x="1126154" y="6356350"/>
            <a:ext cx="2455246"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5" name="Shape 75"/>
        <p:cNvGrpSpPr/>
        <p:nvPr/>
      </p:nvGrpSpPr>
      <p:grpSpPr>
        <a:xfrm>
          <a:off x="0" y="0"/>
          <a:ext cx="0" cy="0"/>
          <a:chOff x="0" y="0"/>
          <a:chExt cx="0" cy="0"/>
        </a:xfrm>
      </p:grpSpPr>
      <p:sp>
        <p:nvSpPr>
          <p:cNvPr id="76" name="Google Shape;76;p19"/>
          <p:cNvSpPr txBox="1"/>
          <p:nvPr>
            <p:ph type="title"/>
          </p:nvPr>
        </p:nvSpPr>
        <p:spPr>
          <a:xfrm>
            <a:off x="1126156" y="365125"/>
            <a:ext cx="10227644"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9"/>
          <p:cNvSpPr txBox="1"/>
          <p:nvPr>
            <p:ph idx="1" type="body"/>
          </p:nvPr>
        </p:nvSpPr>
        <p:spPr>
          <a:xfrm rot="5400000">
            <a:off x="4064308" y="-1112528"/>
            <a:ext cx="4351338" cy="1022764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19"/>
          <p:cNvSpPr txBox="1"/>
          <p:nvPr>
            <p:ph idx="10" type="dt"/>
          </p:nvPr>
        </p:nvSpPr>
        <p:spPr>
          <a:xfrm>
            <a:off x="1126154" y="6356350"/>
            <a:ext cx="2455246"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1" name="Shape 81"/>
        <p:cNvGrpSpPr/>
        <p:nvPr/>
      </p:nvGrpSpPr>
      <p:grpSpPr>
        <a:xfrm>
          <a:off x="0" y="0"/>
          <a:ext cx="0" cy="0"/>
          <a:chOff x="0" y="0"/>
          <a:chExt cx="0" cy="0"/>
        </a:xfrm>
      </p:grpSpPr>
      <p:sp>
        <p:nvSpPr>
          <p:cNvPr id="82" name="Google Shape;82;p2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2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20"/>
          <p:cNvSpPr txBox="1"/>
          <p:nvPr>
            <p:ph idx="10" type="dt"/>
          </p:nvPr>
        </p:nvSpPr>
        <p:spPr>
          <a:xfrm>
            <a:off x="1126154" y="6356350"/>
            <a:ext cx="2455246"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11"/>
          <p:cNvSpPr txBox="1"/>
          <p:nvPr>
            <p:ph type="title"/>
          </p:nvPr>
        </p:nvSpPr>
        <p:spPr>
          <a:xfrm>
            <a:off x="1126156" y="365125"/>
            <a:ext cx="10227644"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11"/>
          <p:cNvSpPr txBox="1"/>
          <p:nvPr>
            <p:ph idx="1" type="body"/>
          </p:nvPr>
        </p:nvSpPr>
        <p:spPr>
          <a:xfrm>
            <a:off x="1126154" y="1825625"/>
            <a:ext cx="10227645"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11"/>
          <p:cNvSpPr txBox="1"/>
          <p:nvPr>
            <p:ph idx="10" type="dt"/>
          </p:nvPr>
        </p:nvSpPr>
        <p:spPr>
          <a:xfrm>
            <a:off x="1126154" y="6356350"/>
            <a:ext cx="2455246"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sp>
        <p:nvSpPr>
          <p:cNvPr id="31" name="Google Shape;31;p1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1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3" name="Google Shape;33;p12"/>
          <p:cNvSpPr txBox="1"/>
          <p:nvPr>
            <p:ph idx="10" type="dt"/>
          </p:nvPr>
        </p:nvSpPr>
        <p:spPr>
          <a:xfrm>
            <a:off x="1126154" y="6356350"/>
            <a:ext cx="2455246"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6" name="Shape 36"/>
        <p:cNvGrpSpPr/>
        <p:nvPr/>
      </p:nvGrpSpPr>
      <p:grpSpPr>
        <a:xfrm>
          <a:off x="0" y="0"/>
          <a:ext cx="0" cy="0"/>
          <a:chOff x="0" y="0"/>
          <a:chExt cx="0" cy="0"/>
        </a:xfrm>
      </p:grpSpPr>
      <p:sp>
        <p:nvSpPr>
          <p:cNvPr id="37" name="Google Shape;37;p13"/>
          <p:cNvSpPr txBox="1"/>
          <p:nvPr>
            <p:ph type="title"/>
          </p:nvPr>
        </p:nvSpPr>
        <p:spPr>
          <a:xfrm>
            <a:off x="1126156" y="365125"/>
            <a:ext cx="10227644"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1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3"/>
          <p:cNvSpPr txBox="1"/>
          <p:nvPr>
            <p:ph idx="10" type="dt"/>
          </p:nvPr>
        </p:nvSpPr>
        <p:spPr>
          <a:xfrm>
            <a:off x="1126154" y="6356350"/>
            <a:ext cx="2455246"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3" name="Shape 43"/>
        <p:cNvGrpSpPr/>
        <p:nvPr/>
      </p:nvGrpSpPr>
      <p:grpSpPr>
        <a:xfrm>
          <a:off x="0" y="0"/>
          <a:ext cx="0" cy="0"/>
          <a:chOff x="0" y="0"/>
          <a:chExt cx="0" cy="0"/>
        </a:xfrm>
      </p:grpSpPr>
      <p:sp>
        <p:nvSpPr>
          <p:cNvPr id="44" name="Google Shape;44;p1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1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1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1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1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14"/>
          <p:cNvSpPr txBox="1"/>
          <p:nvPr>
            <p:ph idx="10" type="dt"/>
          </p:nvPr>
        </p:nvSpPr>
        <p:spPr>
          <a:xfrm>
            <a:off x="1126154" y="6356350"/>
            <a:ext cx="2455246"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 name="Shape 52"/>
        <p:cNvGrpSpPr/>
        <p:nvPr/>
      </p:nvGrpSpPr>
      <p:grpSpPr>
        <a:xfrm>
          <a:off x="0" y="0"/>
          <a:ext cx="0" cy="0"/>
          <a:chOff x="0" y="0"/>
          <a:chExt cx="0" cy="0"/>
        </a:xfrm>
      </p:grpSpPr>
      <p:sp>
        <p:nvSpPr>
          <p:cNvPr id="53" name="Google Shape;53;p15"/>
          <p:cNvSpPr txBox="1"/>
          <p:nvPr>
            <p:ph type="title"/>
          </p:nvPr>
        </p:nvSpPr>
        <p:spPr>
          <a:xfrm>
            <a:off x="1126156" y="365125"/>
            <a:ext cx="10227644"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15"/>
          <p:cNvSpPr txBox="1"/>
          <p:nvPr>
            <p:ph idx="10" type="dt"/>
          </p:nvPr>
        </p:nvSpPr>
        <p:spPr>
          <a:xfrm>
            <a:off x="1126154" y="6356350"/>
            <a:ext cx="2455246"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6"/>
          <p:cNvSpPr txBox="1"/>
          <p:nvPr>
            <p:ph idx="10" type="dt"/>
          </p:nvPr>
        </p:nvSpPr>
        <p:spPr>
          <a:xfrm>
            <a:off x="1126154" y="6356350"/>
            <a:ext cx="2455246"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sp>
        <p:nvSpPr>
          <p:cNvPr id="62" name="Google Shape;62;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4" name="Google Shape;64;p1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7"/>
          <p:cNvSpPr txBox="1"/>
          <p:nvPr>
            <p:ph idx="10" type="dt"/>
          </p:nvPr>
        </p:nvSpPr>
        <p:spPr>
          <a:xfrm>
            <a:off x="1126154" y="6356350"/>
            <a:ext cx="2455246"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 name="Shape 68"/>
        <p:cNvGrpSpPr/>
        <p:nvPr/>
      </p:nvGrpSpPr>
      <p:grpSpPr>
        <a:xfrm>
          <a:off x="0" y="0"/>
          <a:ext cx="0" cy="0"/>
          <a:chOff x="0" y="0"/>
          <a:chExt cx="0" cy="0"/>
        </a:xfrm>
      </p:grpSpPr>
      <p:sp>
        <p:nvSpPr>
          <p:cNvPr id="69" name="Google Shape;69;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8"/>
          <p:cNvSpPr/>
          <p:nvPr>
            <p:ph idx="2" type="pic"/>
          </p:nvPr>
        </p:nvSpPr>
        <p:spPr>
          <a:xfrm>
            <a:off x="5183188" y="987425"/>
            <a:ext cx="6172200" cy="4873625"/>
          </a:xfrm>
          <a:prstGeom prst="rect">
            <a:avLst/>
          </a:prstGeom>
          <a:noFill/>
          <a:ln>
            <a:noFill/>
          </a:ln>
        </p:spPr>
      </p:sp>
      <p:sp>
        <p:nvSpPr>
          <p:cNvPr id="71" name="Google Shape;71;p1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2" name="Google Shape;72;p18"/>
          <p:cNvSpPr txBox="1"/>
          <p:nvPr>
            <p:ph idx="10" type="dt"/>
          </p:nvPr>
        </p:nvSpPr>
        <p:spPr>
          <a:xfrm>
            <a:off x="1126154" y="6356350"/>
            <a:ext cx="2455246"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6.xml"/><Relationship Id="rId10" Type="http://schemas.openxmlformats.org/officeDocument/2006/relationships/slideLayout" Target="../slideLayouts/slideLayout5.xml"/><Relationship Id="rId13" Type="http://schemas.openxmlformats.org/officeDocument/2006/relationships/slideLayout" Target="../slideLayouts/slideLayout8.xml"/><Relationship Id="rId12" Type="http://schemas.openxmlformats.org/officeDocument/2006/relationships/slideLayout" Target="../slideLayouts/slideLayout7.xml"/><Relationship Id="rId1" Type="http://schemas.openxmlformats.org/officeDocument/2006/relationships/image" Target="../media/image10.png"/><Relationship Id="rId2" Type="http://schemas.openxmlformats.org/officeDocument/2006/relationships/image" Target="../media/image9.png"/><Relationship Id="rId3"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slideLayout" Target="../slideLayouts/slideLayout4.xml"/><Relationship Id="rId15" Type="http://schemas.openxmlformats.org/officeDocument/2006/relationships/slideLayout" Target="../slideLayouts/slideLayout10.xml"/><Relationship Id="rId14" Type="http://schemas.openxmlformats.org/officeDocument/2006/relationships/slideLayout" Target="../slideLayouts/slideLayout9.xml"/><Relationship Id="rId17" Type="http://schemas.openxmlformats.org/officeDocument/2006/relationships/theme" Target="../theme/theme2.xml"/><Relationship Id="rId16" Type="http://schemas.openxmlformats.org/officeDocument/2006/relationships/slideLayout" Target="../slideLayouts/slideLayout11.xml"/><Relationship Id="rId5" Type="http://schemas.openxmlformats.org/officeDocument/2006/relationships/image" Target="../media/image1.png"/><Relationship Id="rId6" Type="http://schemas.openxmlformats.org/officeDocument/2006/relationships/slideLayout" Target="../slideLayouts/slideLayout1.xml"/><Relationship Id="rId7" Type="http://schemas.openxmlformats.org/officeDocument/2006/relationships/slideLayout" Target="../slideLayouts/slideLayout2.xml"/><Relationship Id="rId8"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9"/>
          <p:cNvSpPr txBox="1"/>
          <p:nvPr>
            <p:ph type="title"/>
          </p:nvPr>
        </p:nvSpPr>
        <p:spPr>
          <a:xfrm>
            <a:off x="1126156" y="365125"/>
            <a:ext cx="10227644"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9"/>
          <p:cNvSpPr txBox="1"/>
          <p:nvPr>
            <p:ph idx="1" type="body"/>
          </p:nvPr>
        </p:nvSpPr>
        <p:spPr>
          <a:xfrm>
            <a:off x="1126154" y="1825625"/>
            <a:ext cx="10227645"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9"/>
          <p:cNvSpPr txBox="1"/>
          <p:nvPr>
            <p:ph idx="10" type="dt"/>
          </p:nvPr>
        </p:nvSpPr>
        <p:spPr>
          <a:xfrm>
            <a:off x="1126154" y="6356350"/>
            <a:ext cx="2455246"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1" name="Google Shape;11;p9"/>
          <p:cNvSpPr/>
          <p:nvPr/>
        </p:nvSpPr>
        <p:spPr>
          <a:xfrm>
            <a:off x="0" y="0"/>
            <a:ext cx="914400" cy="6858000"/>
          </a:xfrm>
          <a:prstGeom prst="rect">
            <a:avLst/>
          </a:prstGeom>
          <a:solidFill>
            <a:srgbClr val="2E75B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 name="Google Shape;12;p9"/>
          <p:cNvSpPr/>
          <p:nvPr/>
        </p:nvSpPr>
        <p:spPr>
          <a:xfrm>
            <a:off x="110662" y="114566"/>
            <a:ext cx="639576" cy="639576"/>
          </a:xfrm>
          <a:prstGeom prst="ellipse">
            <a:avLst/>
          </a:prstGeom>
          <a:solidFill>
            <a:schemeClr val="lt1"/>
          </a:soli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3" name="Google Shape;13;p9"/>
          <p:cNvPicPr preferRelativeResize="0"/>
          <p:nvPr/>
        </p:nvPicPr>
        <p:blipFill rotWithShape="1">
          <a:blip r:embed="rId1">
            <a:alphaModFix/>
          </a:blip>
          <a:srcRect b="0" l="0" r="0" t="0"/>
          <a:stretch/>
        </p:blipFill>
        <p:spPr>
          <a:xfrm>
            <a:off x="130930" y="138831"/>
            <a:ext cx="599039" cy="599039"/>
          </a:xfrm>
          <a:prstGeom prst="rect">
            <a:avLst/>
          </a:prstGeom>
          <a:noFill/>
          <a:ln>
            <a:noFill/>
          </a:ln>
        </p:spPr>
      </p:pic>
      <p:pic>
        <p:nvPicPr>
          <p:cNvPr id="14" name="Google Shape;14;p9"/>
          <p:cNvPicPr preferRelativeResize="0"/>
          <p:nvPr/>
        </p:nvPicPr>
        <p:blipFill rotWithShape="1">
          <a:blip r:embed="rId2">
            <a:alphaModFix/>
          </a:blip>
          <a:srcRect b="0" l="0" r="0" t="0"/>
          <a:stretch/>
        </p:blipFill>
        <p:spPr>
          <a:xfrm>
            <a:off x="108889" y="864001"/>
            <a:ext cx="643122" cy="643122"/>
          </a:xfrm>
          <a:prstGeom prst="rect">
            <a:avLst/>
          </a:prstGeom>
          <a:noFill/>
          <a:ln>
            <a:noFill/>
          </a:ln>
        </p:spPr>
      </p:pic>
      <p:pic>
        <p:nvPicPr>
          <p:cNvPr id="15" name="Google Shape;15;p9"/>
          <p:cNvPicPr preferRelativeResize="0"/>
          <p:nvPr/>
        </p:nvPicPr>
        <p:blipFill rotWithShape="1">
          <a:blip r:embed="rId3">
            <a:alphaModFix/>
          </a:blip>
          <a:srcRect b="0" l="0" r="0" t="0"/>
          <a:stretch/>
        </p:blipFill>
        <p:spPr>
          <a:xfrm>
            <a:off x="111344" y="1603543"/>
            <a:ext cx="643122" cy="643122"/>
          </a:xfrm>
          <a:prstGeom prst="rect">
            <a:avLst/>
          </a:prstGeom>
          <a:noFill/>
          <a:ln>
            <a:noFill/>
          </a:ln>
        </p:spPr>
      </p:pic>
      <p:pic>
        <p:nvPicPr>
          <p:cNvPr id="16" name="Google Shape;16;p9"/>
          <p:cNvPicPr preferRelativeResize="0"/>
          <p:nvPr/>
        </p:nvPicPr>
        <p:blipFill rotWithShape="1">
          <a:blip r:embed="rId4">
            <a:alphaModFix/>
          </a:blip>
          <a:srcRect b="0" l="0" r="0" t="0"/>
          <a:stretch/>
        </p:blipFill>
        <p:spPr>
          <a:xfrm>
            <a:off x="108989" y="2351267"/>
            <a:ext cx="643122" cy="643122"/>
          </a:xfrm>
          <a:prstGeom prst="rect">
            <a:avLst/>
          </a:prstGeom>
          <a:noFill/>
          <a:ln>
            <a:noFill/>
          </a:ln>
        </p:spPr>
      </p:pic>
      <p:pic>
        <p:nvPicPr>
          <p:cNvPr id="17" name="Google Shape;17;p9"/>
          <p:cNvPicPr preferRelativeResize="0"/>
          <p:nvPr/>
        </p:nvPicPr>
        <p:blipFill rotWithShape="1">
          <a:blip r:embed="rId5">
            <a:alphaModFix/>
          </a:blip>
          <a:srcRect b="0" l="0" r="0" t="0"/>
          <a:stretch/>
        </p:blipFill>
        <p:spPr>
          <a:xfrm>
            <a:off x="108889" y="3088491"/>
            <a:ext cx="643122" cy="6431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mailto:morgan.schneider@noaa.gov"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0" name="Shape 90"/>
        <p:cNvGrpSpPr/>
        <p:nvPr/>
      </p:nvGrpSpPr>
      <p:grpSpPr>
        <a:xfrm>
          <a:off x="0" y="0"/>
          <a:ext cx="0" cy="0"/>
          <a:chOff x="0" y="0"/>
          <a:chExt cx="0" cy="0"/>
        </a:xfrm>
      </p:grpSpPr>
      <p:sp>
        <p:nvSpPr>
          <p:cNvPr id="91" name="Google Shape;91;p1"/>
          <p:cNvSpPr txBox="1"/>
          <p:nvPr>
            <p:ph type="ctrTitle"/>
          </p:nvPr>
        </p:nvSpPr>
        <p:spPr>
          <a:xfrm>
            <a:off x="1778700" y="340360"/>
            <a:ext cx="9144000" cy="1752600"/>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Helvetica Neue"/>
              <a:buNone/>
            </a:pPr>
            <a:r>
              <a:rPr lang="en-US" sz="4400">
                <a:latin typeface="Helvetica Neue"/>
                <a:ea typeface="Helvetica Neue"/>
                <a:cs typeface="Helvetica Neue"/>
                <a:sym typeface="Helvetica Neue"/>
              </a:rPr>
              <a:t>RaXPol Data Collection on PERiLS</a:t>
            </a:r>
            <a:br>
              <a:rPr lang="en-US" sz="4400">
                <a:latin typeface="Helvetica Neue"/>
                <a:ea typeface="Helvetica Neue"/>
                <a:cs typeface="Helvetica Neue"/>
                <a:sym typeface="Helvetica Neue"/>
              </a:rPr>
            </a:br>
            <a:endParaRPr sz="4400">
              <a:latin typeface="Helvetica Neue"/>
              <a:ea typeface="Helvetica Neue"/>
              <a:cs typeface="Helvetica Neue"/>
              <a:sym typeface="Helvetica Neue"/>
            </a:endParaRPr>
          </a:p>
        </p:txBody>
      </p:sp>
      <p:sp>
        <p:nvSpPr>
          <p:cNvPr id="92" name="Google Shape;92;p1"/>
          <p:cNvSpPr txBox="1"/>
          <p:nvPr>
            <p:ph idx="1" type="subTitle"/>
          </p:nvPr>
        </p:nvSpPr>
        <p:spPr>
          <a:xfrm>
            <a:off x="1778700" y="1435275"/>
            <a:ext cx="9144000" cy="4395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000"/>
              <a:buNone/>
            </a:pPr>
            <a:r>
              <a:rPr lang="en-US" sz="2000">
                <a:latin typeface="Helvetica Neue Light"/>
                <a:ea typeface="Helvetica Neue Light"/>
                <a:cs typeface="Helvetica Neue Light"/>
                <a:sym typeface="Helvetica Neue Light"/>
              </a:rPr>
              <a:t>Morgan Schneider, David Bodine, Boonleng Cheong, and David Schvartzman</a:t>
            </a:r>
            <a:endParaRPr sz="2000">
              <a:latin typeface="Helvetica Neue Light"/>
              <a:ea typeface="Helvetica Neue Light"/>
              <a:cs typeface="Helvetica Neue Light"/>
              <a:sym typeface="Helvetica Neue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ph type="title"/>
          </p:nvPr>
        </p:nvSpPr>
        <p:spPr>
          <a:xfrm>
            <a:off x="1126156" y="365125"/>
            <a:ext cx="10227644"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RaXPol</a:t>
            </a:r>
            <a:endParaRPr/>
          </a:p>
        </p:txBody>
      </p:sp>
      <p:graphicFrame>
        <p:nvGraphicFramePr>
          <p:cNvPr id="98" name="Google Shape;98;p2"/>
          <p:cNvGraphicFramePr/>
          <p:nvPr/>
        </p:nvGraphicFramePr>
        <p:xfrm>
          <a:off x="6614160" y="1929923"/>
          <a:ext cx="3000000" cy="3000000"/>
        </p:xfrm>
        <a:graphic>
          <a:graphicData uri="http://schemas.openxmlformats.org/drawingml/2006/table">
            <a:tbl>
              <a:tblPr bandRow="1" firstRow="1">
                <a:noFill/>
                <a:tableStyleId>{2942F7B8-1651-4199-BBA3-3E3E6D00CB52}</a:tableStyleId>
              </a:tblPr>
              <a:tblGrid>
                <a:gridCol w="2662800"/>
                <a:gridCol w="2662800"/>
              </a:tblGrid>
              <a:tr h="370850">
                <a:tc gridSpan="2">
                  <a:txBody>
                    <a:bodyPr/>
                    <a:lstStyle/>
                    <a:p>
                      <a:pPr indent="0" lvl="0" marL="0" marR="0" rtl="0" algn="ctr">
                        <a:spcBef>
                          <a:spcPts val="0"/>
                        </a:spcBef>
                        <a:spcAft>
                          <a:spcPts val="0"/>
                        </a:spcAft>
                        <a:buNone/>
                      </a:pPr>
                      <a:r>
                        <a:rPr b="1" lang="en-US" sz="1600" u="none" cap="none" strike="noStrike">
                          <a:solidFill>
                            <a:schemeClr val="dk1"/>
                          </a:solidFill>
                        </a:rPr>
                        <a:t>RaXPol operating parameters</a:t>
                      </a:r>
                      <a:endParaRPr/>
                    </a:p>
                  </a:txBody>
                  <a:tcPr marT="45725" marB="45725" marR="91450" marL="91450"/>
                </a:tc>
                <a:tc hMerge="1"/>
              </a:tr>
              <a:tr h="370850">
                <a:tc>
                  <a:txBody>
                    <a:bodyPr/>
                    <a:lstStyle/>
                    <a:p>
                      <a:pPr indent="0" lvl="0" marL="0" marR="0" rtl="0" algn="l">
                        <a:spcBef>
                          <a:spcPts val="0"/>
                        </a:spcBef>
                        <a:spcAft>
                          <a:spcPts val="0"/>
                        </a:spcAft>
                        <a:buNone/>
                      </a:pPr>
                      <a:r>
                        <a:rPr lang="en-US" sz="1600" u="none" cap="none" strike="noStrike"/>
                        <a:t>Transmit frequency</a:t>
                      </a:r>
                      <a:endParaRPr/>
                    </a:p>
                  </a:txBody>
                  <a:tcPr marT="45725" marB="45725" marR="91450" marL="91450"/>
                </a:tc>
                <a:tc>
                  <a:txBody>
                    <a:bodyPr/>
                    <a:lstStyle/>
                    <a:p>
                      <a:pPr indent="0" lvl="0" marL="0" marR="0" rtl="0" algn="l">
                        <a:spcBef>
                          <a:spcPts val="0"/>
                        </a:spcBef>
                        <a:spcAft>
                          <a:spcPts val="0"/>
                        </a:spcAft>
                        <a:buNone/>
                      </a:pPr>
                      <a:r>
                        <a:rPr lang="en-US" sz="1600"/>
                        <a:t>9.74 GHz</a:t>
                      </a:r>
                      <a:endParaRPr/>
                    </a:p>
                  </a:txBody>
                  <a:tcPr marT="45725" marB="45725" marR="91450" marL="91450"/>
                </a:tc>
              </a:tr>
              <a:tr h="370850">
                <a:tc>
                  <a:txBody>
                    <a:bodyPr/>
                    <a:lstStyle/>
                    <a:p>
                      <a:pPr indent="0" lvl="0" marL="0" marR="0" rtl="0" algn="l">
                        <a:spcBef>
                          <a:spcPts val="0"/>
                        </a:spcBef>
                        <a:spcAft>
                          <a:spcPts val="0"/>
                        </a:spcAft>
                        <a:buNone/>
                      </a:pPr>
                      <a:r>
                        <a:rPr lang="en-US" sz="1600"/>
                        <a:t>Operating wavelength</a:t>
                      </a:r>
                      <a:endParaRPr/>
                    </a:p>
                  </a:txBody>
                  <a:tcPr marT="45725" marB="45725" marR="91450" marL="91450"/>
                </a:tc>
                <a:tc>
                  <a:txBody>
                    <a:bodyPr/>
                    <a:lstStyle/>
                    <a:p>
                      <a:pPr indent="0" lvl="0" marL="0" marR="0" rtl="0" algn="l">
                        <a:spcBef>
                          <a:spcPts val="0"/>
                        </a:spcBef>
                        <a:spcAft>
                          <a:spcPts val="0"/>
                        </a:spcAft>
                        <a:buNone/>
                      </a:pPr>
                      <a:r>
                        <a:rPr lang="en-US" sz="1600"/>
                        <a:t>3.08 cm</a:t>
                      </a:r>
                      <a:endParaRPr/>
                    </a:p>
                  </a:txBody>
                  <a:tcPr marT="45725" marB="45725" marR="91450" marL="91450"/>
                </a:tc>
              </a:tr>
              <a:tr h="370850">
                <a:tc>
                  <a:txBody>
                    <a:bodyPr/>
                    <a:lstStyle/>
                    <a:p>
                      <a:pPr indent="0" lvl="0" marL="0" marR="0" rtl="0" algn="l">
                        <a:spcBef>
                          <a:spcPts val="0"/>
                        </a:spcBef>
                        <a:spcAft>
                          <a:spcPts val="0"/>
                        </a:spcAft>
                        <a:buNone/>
                      </a:pPr>
                      <a:r>
                        <a:rPr lang="en-US" sz="1600"/>
                        <a:t>Peak power</a:t>
                      </a:r>
                      <a:endParaRPr/>
                    </a:p>
                  </a:txBody>
                  <a:tcPr marT="45725" marB="45725" marR="91450" marL="91450"/>
                </a:tc>
                <a:tc>
                  <a:txBody>
                    <a:bodyPr/>
                    <a:lstStyle/>
                    <a:p>
                      <a:pPr indent="0" lvl="0" marL="0" marR="0" rtl="0" algn="l">
                        <a:spcBef>
                          <a:spcPts val="0"/>
                        </a:spcBef>
                        <a:spcAft>
                          <a:spcPts val="0"/>
                        </a:spcAft>
                        <a:buNone/>
                      </a:pPr>
                      <a:r>
                        <a:rPr lang="en-US" sz="1600"/>
                        <a:t>20 kW</a:t>
                      </a:r>
                      <a:endParaRPr/>
                    </a:p>
                  </a:txBody>
                  <a:tcPr marT="45725" marB="45725" marR="91450" marL="91450"/>
                </a:tc>
              </a:tr>
              <a:tr h="370850">
                <a:tc>
                  <a:txBody>
                    <a:bodyPr/>
                    <a:lstStyle/>
                    <a:p>
                      <a:pPr indent="0" lvl="0" marL="0" marR="0" rtl="0" algn="l">
                        <a:spcBef>
                          <a:spcPts val="0"/>
                        </a:spcBef>
                        <a:spcAft>
                          <a:spcPts val="0"/>
                        </a:spcAft>
                        <a:buNone/>
                      </a:pPr>
                      <a:r>
                        <a:rPr lang="en-US" sz="1600"/>
                        <a:t>Antenna</a:t>
                      </a:r>
                      <a:endParaRPr/>
                    </a:p>
                  </a:txBody>
                  <a:tcPr marT="45725" marB="45725" marR="91450" marL="91450"/>
                </a:tc>
                <a:tc>
                  <a:txBody>
                    <a:bodyPr/>
                    <a:lstStyle/>
                    <a:p>
                      <a:pPr indent="0" lvl="0" marL="0" marR="0" rtl="0" algn="l">
                        <a:spcBef>
                          <a:spcPts val="0"/>
                        </a:spcBef>
                        <a:spcAft>
                          <a:spcPts val="0"/>
                        </a:spcAft>
                        <a:buNone/>
                      </a:pPr>
                      <a:r>
                        <a:rPr lang="en-US" sz="1600"/>
                        <a:t>2.4-m parabolic dish</a:t>
                      </a:r>
                      <a:endParaRPr/>
                    </a:p>
                  </a:txBody>
                  <a:tcPr marT="45725" marB="45725" marR="91450" marL="91450"/>
                </a:tc>
              </a:tr>
              <a:tr h="370850">
                <a:tc>
                  <a:txBody>
                    <a:bodyPr/>
                    <a:lstStyle/>
                    <a:p>
                      <a:pPr indent="0" lvl="0" marL="0" marR="0" rtl="0" algn="l">
                        <a:spcBef>
                          <a:spcPts val="0"/>
                        </a:spcBef>
                        <a:spcAft>
                          <a:spcPts val="0"/>
                        </a:spcAft>
                        <a:buNone/>
                      </a:pPr>
                      <a:r>
                        <a:rPr lang="en-US" sz="1600"/>
                        <a:t>-3 dB beamwidth</a:t>
                      </a:r>
                      <a:endParaRPr/>
                    </a:p>
                  </a:txBody>
                  <a:tcPr marT="45725" marB="45725" marR="91450" marL="91450"/>
                </a:tc>
                <a:tc>
                  <a:txBody>
                    <a:bodyPr/>
                    <a:lstStyle/>
                    <a:p>
                      <a:pPr indent="0" lvl="0" marL="0" marR="0" rtl="0" algn="l">
                        <a:spcBef>
                          <a:spcPts val="0"/>
                        </a:spcBef>
                        <a:spcAft>
                          <a:spcPts val="0"/>
                        </a:spcAft>
                        <a:buNone/>
                      </a:pPr>
                      <a:r>
                        <a:rPr lang="en-US" sz="1600"/>
                        <a:t>1.0</a:t>
                      </a:r>
                      <a:r>
                        <a:rPr b="0" i="0" lang="en-US" sz="1600"/>
                        <a:t>°</a:t>
                      </a:r>
                      <a:endParaRPr sz="1600"/>
                    </a:p>
                  </a:txBody>
                  <a:tcPr marT="45725" marB="45725" marR="91450" marL="91450"/>
                </a:tc>
              </a:tr>
              <a:tr h="370850">
                <a:tc>
                  <a:txBody>
                    <a:bodyPr/>
                    <a:lstStyle/>
                    <a:p>
                      <a:pPr indent="0" lvl="0" marL="0" marR="0" rtl="0" algn="l">
                        <a:spcBef>
                          <a:spcPts val="0"/>
                        </a:spcBef>
                        <a:spcAft>
                          <a:spcPts val="0"/>
                        </a:spcAft>
                        <a:buNone/>
                      </a:pPr>
                      <a:r>
                        <a:rPr lang="en-US" sz="1600"/>
                        <a:t>Polarization</a:t>
                      </a:r>
                      <a:endParaRPr/>
                    </a:p>
                  </a:txBody>
                  <a:tcPr marT="45725" marB="45725" marR="91450" marL="91450"/>
                </a:tc>
                <a:tc>
                  <a:txBody>
                    <a:bodyPr/>
                    <a:lstStyle/>
                    <a:p>
                      <a:pPr indent="0" lvl="0" marL="0" marR="0" rtl="0" algn="l">
                        <a:spcBef>
                          <a:spcPts val="0"/>
                        </a:spcBef>
                        <a:spcAft>
                          <a:spcPts val="0"/>
                        </a:spcAft>
                        <a:buNone/>
                      </a:pPr>
                      <a:r>
                        <a:rPr lang="en-US" sz="1600"/>
                        <a:t>Dual-linear, simultaneous H/V</a:t>
                      </a:r>
                      <a:endParaRPr/>
                    </a:p>
                  </a:txBody>
                  <a:tcPr marT="45725" marB="45725" marR="91450" marL="91450"/>
                </a:tc>
              </a:tr>
              <a:tr h="370850">
                <a:tc>
                  <a:txBody>
                    <a:bodyPr/>
                    <a:lstStyle/>
                    <a:p>
                      <a:pPr indent="0" lvl="0" marL="0" marR="0" rtl="0" algn="l">
                        <a:spcBef>
                          <a:spcPts val="0"/>
                        </a:spcBef>
                        <a:spcAft>
                          <a:spcPts val="0"/>
                        </a:spcAft>
                        <a:buNone/>
                      </a:pPr>
                      <a:r>
                        <a:rPr lang="en-US" sz="1600"/>
                        <a:t>Maximum rotation speed</a:t>
                      </a:r>
                      <a:endParaRPr/>
                    </a:p>
                  </a:txBody>
                  <a:tcPr marT="45725" marB="45725" marR="91450" marL="91450"/>
                </a:tc>
                <a:tc>
                  <a:txBody>
                    <a:bodyPr/>
                    <a:lstStyle/>
                    <a:p>
                      <a:pPr indent="0" lvl="0" marL="0" marR="0" rtl="0" algn="l">
                        <a:spcBef>
                          <a:spcPts val="0"/>
                        </a:spcBef>
                        <a:spcAft>
                          <a:spcPts val="0"/>
                        </a:spcAft>
                        <a:buNone/>
                      </a:pPr>
                      <a:r>
                        <a:rPr lang="en-US" sz="1600"/>
                        <a:t>180</a:t>
                      </a:r>
                      <a:r>
                        <a:rPr b="0" i="0" lang="en-US" sz="1600"/>
                        <a:t>°/s</a:t>
                      </a:r>
                      <a:endParaRPr sz="1600"/>
                    </a:p>
                  </a:txBody>
                  <a:tcPr marT="45725" marB="45725" marR="91450" marL="91450"/>
                </a:tc>
              </a:tr>
              <a:tr h="370850">
                <a:tc>
                  <a:txBody>
                    <a:bodyPr/>
                    <a:lstStyle/>
                    <a:p>
                      <a:pPr indent="0" lvl="0" marL="0" marR="0" rtl="0" algn="l">
                        <a:spcBef>
                          <a:spcPts val="0"/>
                        </a:spcBef>
                        <a:spcAft>
                          <a:spcPts val="0"/>
                        </a:spcAft>
                        <a:buNone/>
                      </a:pPr>
                      <a:r>
                        <a:rPr lang="en-US" sz="1600"/>
                        <a:t>Pulse width</a:t>
                      </a:r>
                      <a:endParaRPr/>
                    </a:p>
                  </a:txBody>
                  <a:tcPr marT="45725" marB="45725" marR="91450" marL="91450"/>
                </a:tc>
                <a:tc>
                  <a:txBody>
                    <a:bodyPr/>
                    <a:lstStyle/>
                    <a:p>
                      <a:pPr indent="0" lvl="0" marL="0" marR="0" rtl="0" algn="l">
                        <a:spcBef>
                          <a:spcPts val="0"/>
                        </a:spcBef>
                        <a:spcAft>
                          <a:spcPts val="0"/>
                        </a:spcAft>
                        <a:buNone/>
                      </a:pPr>
                      <a:r>
                        <a:rPr lang="en-US" sz="1600"/>
                        <a:t>0.1 – 40 </a:t>
                      </a:r>
                      <a:r>
                        <a:rPr b="0" i="0" lang="en-US" sz="1600">
                          <a:solidFill>
                            <a:schemeClr val="dk1"/>
                          </a:solidFill>
                          <a:latin typeface="Calibri"/>
                          <a:ea typeface="Calibri"/>
                          <a:cs typeface="Calibri"/>
                          <a:sym typeface="Calibri"/>
                        </a:rPr>
                        <a:t>μs</a:t>
                      </a:r>
                      <a:endParaRPr sz="1600"/>
                    </a:p>
                  </a:txBody>
                  <a:tcPr marT="45725" marB="45725" marR="91450" marL="91450"/>
                </a:tc>
              </a:tr>
              <a:tr h="370850">
                <a:tc>
                  <a:txBody>
                    <a:bodyPr/>
                    <a:lstStyle/>
                    <a:p>
                      <a:pPr indent="0" lvl="0" marL="0" marR="0" rtl="0" algn="l">
                        <a:spcBef>
                          <a:spcPts val="0"/>
                        </a:spcBef>
                        <a:spcAft>
                          <a:spcPts val="0"/>
                        </a:spcAft>
                        <a:buNone/>
                      </a:pPr>
                      <a:r>
                        <a:rPr lang="en-US" sz="1600"/>
                        <a:t>Maximum range (PERiLS)</a:t>
                      </a:r>
                      <a:endParaRPr/>
                    </a:p>
                  </a:txBody>
                  <a:tcPr marT="45725" marB="45725" marR="91450" marL="91450"/>
                </a:tc>
                <a:tc>
                  <a:txBody>
                    <a:bodyPr/>
                    <a:lstStyle/>
                    <a:p>
                      <a:pPr indent="0" lvl="0" marL="0" marR="0" rtl="0" algn="l">
                        <a:spcBef>
                          <a:spcPts val="0"/>
                        </a:spcBef>
                        <a:spcAft>
                          <a:spcPts val="0"/>
                        </a:spcAft>
                        <a:buNone/>
                      </a:pPr>
                      <a:r>
                        <a:rPr lang="en-US" sz="1600"/>
                        <a:t>37.5 km</a:t>
                      </a:r>
                      <a:endParaRPr/>
                    </a:p>
                  </a:txBody>
                  <a:tcPr marT="45725" marB="45725" marR="91450" marL="91450"/>
                </a:tc>
              </a:tr>
              <a:tr h="370850">
                <a:tc>
                  <a:txBody>
                    <a:bodyPr/>
                    <a:lstStyle/>
                    <a:p>
                      <a:pPr indent="0" lvl="0" marL="0" marR="0" rtl="0" algn="l">
                        <a:spcBef>
                          <a:spcPts val="0"/>
                        </a:spcBef>
                        <a:spcAft>
                          <a:spcPts val="0"/>
                        </a:spcAft>
                        <a:buNone/>
                      </a:pPr>
                      <a:r>
                        <a:rPr lang="en-US" sz="1600"/>
                        <a:t>Nyquist velocity (PERiLS)</a:t>
                      </a:r>
                      <a:endParaRPr/>
                    </a:p>
                  </a:txBody>
                  <a:tcPr marT="45725" marB="45725" marR="91450" marL="91450"/>
                </a:tc>
                <a:tc>
                  <a:txBody>
                    <a:bodyPr/>
                    <a:lstStyle/>
                    <a:p>
                      <a:pPr indent="0" lvl="0" marL="0" marR="0" rtl="0" algn="l">
                        <a:spcBef>
                          <a:spcPts val="0"/>
                        </a:spcBef>
                        <a:spcAft>
                          <a:spcPts val="0"/>
                        </a:spcAft>
                        <a:buNone/>
                      </a:pPr>
                      <a:r>
                        <a:rPr lang="en-US" sz="1600"/>
                        <a:t>30.8 m/s</a:t>
                      </a:r>
                      <a:endParaRPr/>
                    </a:p>
                  </a:txBody>
                  <a:tcPr marT="45725" marB="45725" marR="91450" marL="91450"/>
                </a:tc>
              </a:tr>
            </a:tbl>
          </a:graphicData>
        </a:graphic>
      </p:graphicFrame>
      <p:sp>
        <p:nvSpPr>
          <p:cNvPr id="99" name="Google Shape;99;p2"/>
          <p:cNvSpPr txBox="1"/>
          <p:nvPr/>
        </p:nvSpPr>
        <p:spPr>
          <a:xfrm>
            <a:off x="1126156" y="1893570"/>
            <a:ext cx="5061284" cy="4613593"/>
          </a:xfrm>
          <a:prstGeom prst="rect">
            <a:avLst/>
          </a:prstGeom>
          <a:noFill/>
          <a:ln>
            <a:noFill/>
          </a:ln>
        </p:spPr>
        <p:txBody>
          <a:bodyPr anchorCtr="0" anchor="t" bIns="45700" lIns="91425" spcFirstLastPara="1" rIns="91425" wrap="square" tIns="45700">
            <a:normAutofit lnSpcReduction="10000"/>
          </a:bodyPr>
          <a:lstStyle/>
          <a:p>
            <a:pPr indent="-228600" lvl="0" marL="228600" marR="0" rtl="0" algn="l">
              <a:lnSpc>
                <a:spcPct val="9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Rapid-scanning X-band Polarimetric (RaXPol) mobile radar at OU ARRC</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Participated in PERiLS during March and April 2023 (IOPs 2–5)</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Rapid-scan (180°/s), shallow 30-s volumes</a:t>
            </a:r>
            <a:endParaRPr b="0" i="0" sz="2400" u="none" cap="none" strike="noStrike">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Preliminary quality control:</a:t>
            </a:r>
            <a:endParaRPr/>
          </a:p>
          <a:p>
            <a:pPr indent="-228600" lvl="1" marL="685800" marR="0" rtl="0" algn="l">
              <a:lnSpc>
                <a:spcPct val="90000"/>
              </a:lnSpc>
              <a:spcBef>
                <a:spcPts val="500"/>
              </a:spcBef>
              <a:spcAft>
                <a:spcPts val="0"/>
              </a:spcAft>
              <a:buClr>
                <a:schemeClr val="dk1"/>
              </a:buClr>
              <a:buSzPts val="2200"/>
              <a:buFont typeface="Arial"/>
              <a:buChar char="•"/>
            </a:pPr>
            <a:r>
              <a:rPr b="0" i="0" lang="en-US" sz="2200" u="none" cap="none" strike="noStrike">
                <a:solidFill>
                  <a:schemeClr val="dk1"/>
                </a:solidFill>
                <a:latin typeface="Calibri"/>
                <a:ea typeface="Calibri"/>
                <a:cs typeface="Calibri"/>
                <a:sym typeface="Calibri"/>
              </a:rPr>
              <a:t>Automated clutter filtering</a:t>
            </a:r>
            <a:endParaRPr/>
          </a:p>
          <a:p>
            <a:pPr indent="-228600" lvl="1" marL="685800" marR="0" rtl="0" algn="l">
              <a:lnSpc>
                <a:spcPct val="90000"/>
              </a:lnSpc>
              <a:spcBef>
                <a:spcPts val="500"/>
              </a:spcBef>
              <a:spcAft>
                <a:spcPts val="0"/>
              </a:spcAft>
              <a:buClr>
                <a:schemeClr val="dk1"/>
              </a:buClr>
              <a:buSzPts val="2200"/>
              <a:buFont typeface="Arial"/>
              <a:buChar char="•"/>
            </a:pPr>
            <a:r>
              <a:rPr b="0" i="0" lang="en-US" sz="2200" u="none" cap="none" strike="noStrike">
                <a:solidFill>
                  <a:schemeClr val="dk1"/>
                </a:solidFill>
                <a:latin typeface="Calibri"/>
                <a:ea typeface="Calibri"/>
                <a:cs typeface="Calibri"/>
                <a:sym typeface="Calibri"/>
              </a:rPr>
              <a:t>Manual azimuth correction</a:t>
            </a:r>
            <a:endParaRPr/>
          </a:p>
          <a:p>
            <a:pPr indent="-228600" lvl="1" marL="685800" marR="0" rtl="0" algn="l">
              <a:lnSpc>
                <a:spcPct val="90000"/>
              </a:lnSpc>
              <a:spcBef>
                <a:spcPts val="500"/>
              </a:spcBef>
              <a:spcAft>
                <a:spcPts val="0"/>
              </a:spcAft>
              <a:buClr>
                <a:schemeClr val="dk1"/>
              </a:buClr>
              <a:buSzPts val="2200"/>
              <a:buFont typeface="Arial"/>
              <a:buChar char="•"/>
            </a:pPr>
            <a:r>
              <a:rPr b="0" i="0" lang="en-US" sz="2200" u="none" cap="none" strike="noStrike">
                <a:solidFill>
                  <a:schemeClr val="dk1"/>
                </a:solidFill>
                <a:latin typeface="Calibri"/>
                <a:ea typeface="Calibri"/>
                <a:cs typeface="Calibri"/>
                <a:sym typeface="Calibri"/>
              </a:rPr>
              <a:t>Z/ZDR calibration</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Data are in CFradial and will be uploaded to EOL in the future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txBox="1"/>
          <p:nvPr>
            <p:ph type="title"/>
          </p:nvPr>
        </p:nvSpPr>
        <p:spPr>
          <a:xfrm>
            <a:off x="1126156" y="365125"/>
            <a:ext cx="10227644"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IOP2</a:t>
            </a:r>
            <a:endParaRPr/>
          </a:p>
        </p:txBody>
      </p:sp>
      <p:sp>
        <p:nvSpPr>
          <p:cNvPr id="105" name="Google Shape;105;p3"/>
          <p:cNvSpPr txBox="1"/>
          <p:nvPr>
            <p:ph idx="1" type="body"/>
          </p:nvPr>
        </p:nvSpPr>
        <p:spPr>
          <a:xfrm>
            <a:off x="1126154" y="1825625"/>
            <a:ext cx="10227645"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Crew: David Bodine (lead), Brandon Cohen, Boonleng Cheong, Min-Duan Tzeng</a:t>
            </a:r>
            <a:endParaRPr/>
          </a:p>
          <a:p>
            <a:pPr indent="-228600" lvl="0" marL="228600" rtl="0" algn="l">
              <a:lnSpc>
                <a:spcPct val="90000"/>
              </a:lnSpc>
              <a:spcBef>
                <a:spcPts val="1000"/>
              </a:spcBef>
              <a:spcAft>
                <a:spcPts val="0"/>
              </a:spcAft>
              <a:buClr>
                <a:schemeClr val="dk1"/>
              </a:buClr>
              <a:buSzPts val="2800"/>
              <a:buChar char="•"/>
            </a:pPr>
            <a:r>
              <a:rPr lang="en-US"/>
              <a:t>Observing period: 3 March 2023, 0745–0908 UTC</a:t>
            </a:r>
            <a:endParaRPr/>
          </a:p>
          <a:p>
            <a:pPr indent="-228600" lvl="0" marL="228600" rtl="0" algn="l">
              <a:lnSpc>
                <a:spcPct val="90000"/>
              </a:lnSpc>
              <a:spcBef>
                <a:spcPts val="1000"/>
              </a:spcBef>
              <a:spcAft>
                <a:spcPts val="0"/>
              </a:spcAft>
              <a:buClr>
                <a:schemeClr val="dk1"/>
              </a:buClr>
              <a:buSzPts val="2800"/>
              <a:buChar char="•"/>
            </a:pPr>
            <a:r>
              <a:rPr lang="en-US"/>
              <a:t>VCP: 13 tilts, 1.0–19.0</a:t>
            </a:r>
            <a:r>
              <a:rPr b="0" i="0" lang="en-US" sz="2800"/>
              <a:t>° every </a:t>
            </a:r>
            <a:r>
              <a:rPr lang="en-US"/>
              <a:t>1.5°, scanning speed 180°/s</a:t>
            </a:r>
            <a:endParaRPr/>
          </a:p>
          <a:p>
            <a:pPr indent="-228600" lvl="0" marL="228600" rtl="0" algn="l">
              <a:lnSpc>
                <a:spcPct val="90000"/>
              </a:lnSpc>
              <a:spcBef>
                <a:spcPts val="1000"/>
              </a:spcBef>
              <a:spcAft>
                <a:spcPts val="0"/>
              </a:spcAft>
              <a:buClr>
                <a:schemeClr val="dk1"/>
              </a:buClr>
              <a:buSzPts val="2800"/>
              <a:buChar char="•"/>
            </a:pPr>
            <a:r>
              <a:rPr lang="en-US"/>
              <a:t>Data issues: Data gap between 0750–0805 UTC due to transmitter malfunction</a:t>
            </a:r>
            <a:endParaRPr/>
          </a:p>
          <a:p>
            <a:pPr indent="-228600" lvl="0" marL="228600" rtl="0" algn="l">
              <a:lnSpc>
                <a:spcPct val="90000"/>
              </a:lnSpc>
              <a:spcBef>
                <a:spcPts val="1000"/>
              </a:spcBef>
              <a:spcAft>
                <a:spcPts val="0"/>
              </a:spcAft>
              <a:buClr>
                <a:schemeClr val="dk1"/>
              </a:buClr>
              <a:buSzPts val="2800"/>
              <a:buChar char="•"/>
            </a:pPr>
            <a:r>
              <a:rPr lang="en-US"/>
              <a:t>Noteworthy: Close-range observations of a nontornadic mesovortex, simultaneous mobile mesonet surface observations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4"/>
          <p:cNvSpPr txBox="1"/>
          <p:nvPr>
            <p:ph type="title"/>
          </p:nvPr>
        </p:nvSpPr>
        <p:spPr>
          <a:xfrm>
            <a:off x="1126156" y="365125"/>
            <a:ext cx="10227644"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IOP2 </a:t>
            </a:r>
            <a:endParaRPr/>
          </a:p>
        </p:txBody>
      </p:sp>
      <p:pic>
        <p:nvPicPr>
          <p:cNvPr id="111" name="Google Shape;111;p4"/>
          <p:cNvPicPr preferRelativeResize="0"/>
          <p:nvPr/>
        </p:nvPicPr>
        <p:blipFill rotWithShape="1">
          <a:blip r:embed="rId3">
            <a:alphaModFix/>
          </a:blip>
          <a:srcRect b="0" l="0" r="0" t="0"/>
          <a:stretch/>
        </p:blipFill>
        <p:spPr>
          <a:xfrm>
            <a:off x="1016000" y="1616457"/>
            <a:ext cx="5546854" cy="4438903"/>
          </a:xfrm>
          <a:prstGeom prst="rect">
            <a:avLst/>
          </a:prstGeom>
          <a:noFill/>
          <a:ln>
            <a:noFill/>
          </a:ln>
        </p:spPr>
      </p:pic>
      <p:pic>
        <p:nvPicPr>
          <p:cNvPr id="112" name="Google Shape;112;p4"/>
          <p:cNvPicPr preferRelativeResize="0"/>
          <p:nvPr/>
        </p:nvPicPr>
        <p:blipFill rotWithShape="1">
          <a:blip r:embed="rId4">
            <a:alphaModFix/>
          </a:blip>
          <a:srcRect b="0" l="0" r="0" t="0"/>
          <a:stretch/>
        </p:blipFill>
        <p:spPr>
          <a:xfrm>
            <a:off x="6645145" y="1616457"/>
            <a:ext cx="5546853" cy="443890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5"/>
          <p:cNvSpPr txBox="1"/>
          <p:nvPr>
            <p:ph type="title"/>
          </p:nvPr>
        </p:nvSpPr>
        <p:spPr>
          <a:xfrm>
            <a:off x="1126156" y="365125"/>
            <a:ext cx="10227644"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IOPs 3 &amp; 4</a:t>
            </a:r>
            <a:endParaRPr/>
          </a:p>
        </p:txBody>
      </p:sp>
      <p:sp>
        <p:nvSpPr>
          <p:cNvPr id="118" name="Google Shape;118;p5"/>
          <p:cNvSpPr txBox="1"/>
          <p:nvPr>
            <p:ph idx="1" type="body"/>
          </p:nvPr>
        </p:nvSpPr>
        <p:spPr>
          <a:xfrm>
            <a:off x="1126156" y="1978343"/>
            <a:ext cx="5579446"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a:t>
            </a:r>
            <a:endParaRPr/>
          </a:p>
          <a:p>
            <a:pPr indent="-228600" lvl="0" marL="228600" rtl="0" algn="l">
              <a:lnSpc>
                <a:spcPct val="90000"/>
              </a:lnSpc>
              <a:spcBef>
                <a:spcPts val="1000"/>
              </a:spcBef>
              <a:spcAft>
                <a:spcPts val="0"/>
              </a:spcAft>
              <a:buClr>
                <a:schemeClr val="dk1"/>
              </a:buClr>
              <a:buSzPts val="2800"/>
              <a:buChar char="•"/>
            </a:pPr>
            <a:r>
              <a:rPr lang="en-US"/>
              <a:t>IOP3 crew: Morgan Schneider (lead), David Bodine, Laura Shedd, Min-Duan Tzeng</a:t>
            </a:r>
            <a:endParaRPr/>
          </a:p>
          <a:p>
            <a:pPr indent="-228600" lvl="0" marL="228600" rtl="0" algn="l">
              <a:lnSpc>
                <a:spcPct val="90000"/>
              </a:lnSpc>
              <a:spcBef>
                <a:spcPts val="1000"/>
              </a:spcBef>
              <a:spcAft>
                <a:spcPts val="0"/>
              </a:spcAft>
              <a:buClr>
                <a:schemeClr val="dk1"/>
              </a:buClr>
              <a:buSzPts val="2800"/>
              <a:buChar char="•"/>
            </a:pPr>
            <a:r>
              <a:rPr lang="en-US"/>
              <a:t>IOP4 crew: Morgan Schneider (lead), Patrick Skinner, Min-Duan Tzeng, Nathan Kuhr</a:t>
            </a:r>
            <a:endParaRPr/>
          </a:p>
        </p:txBody>
      </p:sp>
      <p:pic>
        <p:nvPicPr>
          <p:cNvPr descr="A white machine on a truck&#10;&#10;Description automatically generated" id="119" name="Google Shape;119;p5"/>
          <p:cNvPicPr preferRelativeResize="0"/>
          <p:nvPr/>
        </p:nvPicPr>
        <p:blipFill rotWithShape="1">
          <a:blip r:embed="rId3">
            <a:alphaModFix/>
          </a:blip>
          <a:srcRect b="0" l="0" r="0" t="0"/>
          <a:stretch/>
        </p:blipFill>
        <p:spPr>
          <a:xfrm>
            <a:off x="7000239" y="1905635"/>
            <a:ext cx="4856480" cy="3642360"/>
          </a:xfrm>
          <a:prstGeom prst="rect">
            <a:avLst/>
          </a:prstGeom>
          <a:noFill/>
          <a:ln>
            <a:noFill/>
          </a:ln>
        </p:spPr>
      </p:pic>
      <p:sp>
        <p:nvSpPr>
          <p:cNvPr id="120" name="Google Shape;120;p5"/>
          <p:cNvSpPr txBox="1"/>
          <p:nvPr/>
        </p:nvSpPr>
        <p:spPr>
          <a:xfrm>
            <a:off x="7787704" y="5651182"/>
            <a:ext cx="3281549" cy="41402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000"/>
              <a:buFont typeface="Arial"/>
              <a:buNone/>
            </a:pPr>
            <a:r>
              <a:rPr b="0" i="1" lang="en-US" sz="2000" u="none" cap="none" strike="noStrike">
                <a:solidFill>
                  <a:schemeClr val="dk1"/>
                </a:solidFill>
                <a:latin typeface="Calibri"/>
                <a:ea typeface="Calibri"/>
                <a:cs typeface="Calibri"/>
                <a:sym typeface="Calibri"/>
              </a:rPr>
              <a:t>Radar surgery in Florence, AL.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6"/>
          <p:cNvSpPr txBox="1"/>
          <p:nvPr>
            <p:ph type="title"/>
          </p:nvPr>
        </p:nvSpPr>
        <p:spPr>
          <a:xfrm>
            <a:off x="1126156" y="365125"/>
            <a:ext cx="10227644"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IOP5</a:t>
            </a:r>
            <a:endParaRPr/>
          </a:p>
        </p:txBody>
      </p:sp>
      <p:sp>
        <p:nvSpPr>
          <p:cNvPr id="126" name="Google Shape;126;p6"/>
          <p:cNvSpPr txBox="1"/>
          <p:nvPr>
            <p:ph idx="1" type="body"/>
          </p:nvPr>
        </p:nvSpPr>
        <p:spPr>
          <a:xfrm>
            <a:off x="1126154" y="1825625"/>
            <a:ext cx="10227645"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Crew: Morgan Schneider (lead), Brandon Cohen, Boonleng Cheong, Min-Duan Tzeng, Dale Sexton</a:t>
            </a:r>
            <a:endParaRPr/>
          </a:p>
          <a:p>
            <a:pPr indent="-228600" lvl="0" marL="228600" rtl="0" algn="l">
              <a:lnSpc>
                <a:spcPct val="90000"/>
              </a:lnSpc>
              <a:spcBef>
                <a:spcPts val="1000"/>
              </a:spcBef>
              <a:spcAft>
                <a:spcPts val="0"/>
              </a:spcAft>
              <a:buClr>
                <a:schemeClr val="dk1"/>
              </a:buClr>
              <a:buSzPts val="2800"/>
              <a:buChar char="•"/>
            </a:pPr>
            <a:r>
              <a:rPr lang="en-US"/>
              <a:t>Observing period: 5 April 2023, 1453–1746 UTC</a:t>
            </a:r>
            <a:endParaRPr/>
          </a:p>
          <a:p>
            <a:pPr indent="-228600" lvl="0" marL="228600" rtl="0" algn="l">
              <a:lnSpc>
                <a:spcPct val="90000"/>
              </a:lnSpc>
              <a:spcBef>
                <a:spcPts val="1000"/>
              </a:spcBef>
              <a:spcAft>
                <a:spcPts val="0"/>
              </a:spcAft>
              <a:buClr>
                <a:schemeClr val="dk1"/>
              </a:buClr>
              <a:buSzPts val="2800"/>
              <a:buChar char="•"/>
            </a:pPr>
            <a:r>
              <a:rPr lang="en-US"/>
              <a:t>VCP: 15 tilts, 1.0–29.0</a:t>
            </a:r>
            <a:r>
              <a:rPr b="0" i="0" lang="en-US" sz="2800"/>
              <a:t>° every 2.0°, scanning speed 180°/s</a:t>
            </a:r>
            <a:endParaRPr/>
          </a:p>
          <a:p>
            <a:pPr indent="-228600" lvl="0" marL="228600" rtl="0" algn="l">
              <a:lnSpc>
                <a:spcPct val="90000"/>
              </a:lnSpc>
              <a:spcBef>
                <a:spcPts val="1000"/>
              </a:spcBef>
              <a:spcAft>
                <a:spcPts val="0"/>
              </a:spcAft>
              <a:buClr>
                <a:schemeClr val="dk1"/>
              </a:buClr>
              <a:buSzPts val="2800"/>
              <a:buChar char="•"/>
            </a:pPr>
            <a:r>
              <a:rPr lang="en-US"/>
              <a:t>Data issues: No major issues.</a:t>
            </a:r>
            <a:endParaRPr/>
          </a:p>
          <a:p>
            <a:pPr indent="-228600" lvl="0" marL="228600" rtl="0" algn="l">
              <a:lnSpc>
                <a:spcPct val="90000"/>
              </a:lnSpc>
              <a:spcBef>
                <a:spcPts val="1000"/>
              </a:spcBef>
              <a:spcAft>
                <a:spcPts val="0"/>
              </a:spcAft>
              <a:buClr>
                <a:schemeClr val="dk1"/>
              </a:buClr>
              <a:buSzPts val="2800"/>
              <a:buChar char="•"/>
            </a:pPr>
            <a:r>
              <a:rPr lang="en-US"/>
              <a:t>Noteworthy: Coordinated rapid dual-Doppler observations with SBU SKYLER at a ~10-km baseline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7"/>
          <p:cNvSpPr txBox="1"/>
          <p:nvPr>
            <p:ph type="title"/>
          </p:nvPr>
        </p:nvSpPr>
        <p:spPr>
          <a:xfrm>
            <a:off x="1126156" y="365125"/>
            <a:ext cx="10227644"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IOP5 </a:t>
            </a:r>
            <a:endParaRPr/>
          </a:p>
        </p:txBody>
      </p:sp>
      <p:pic>
        <p:nvPicPr>
          <p:cNvPr id="132" name="Google Shape;132;p7"/>
          <p:cNvPicPr preferRelativeResize="0"/>
          <p:nvPr/>
        </p:nvPicPr>
        <p:blipFill rotWithShape="1">
          <a:blip r:embed="rId3">
            <a:alphaModFix/>
          </a:blip>
          <a:srcRect b="0" l="0" r="0" t="0"/>
          <a:stretch/>
        </p:blipFill>
        <p:spPr>
          <a:xfrm>
            <a:off x="1016000" y="1616457"/>
            <a:ext cx="5724596" cy="4581143"/>
          </a:xfrm>
          <a:prstGeom prst="rect">
            <a:avLst/>
          </a:prstGeom>
          <a:noFill/>
          <a:ln>
            <a:noFill/>
          </a:ln>
        </p:spPr>
      </p:pic>
      <p:pic>
        <p:nvPicPr>
          <p:cNvPr id="133" name="Google Shape;133;p7"/>
          <p:cNvPicPr preferRelativeResize="0"/>
          <p:nvPr/>
        </p:nvPicPr>
        <p:blipFill rotWithShape="1">
          <a:blip r:embed="rId4">
            <a:alphaModFix/>
          </a:blip>
          <a:srcRect b="0" l="0" r="0" t="0"/>
          <a:stretch/>
        </p:blipFill>
        <p:spPr>
          <a:xfrm>
            <a:off x="6467403" y="1616457"/>
            <a:ext cx="5724597" cy="458114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8"/>
          <p:cNvSpPr txBox="1"/>
          <p:nvPr>
            <p:ph type="title"/>
          </p:nvPr>
        </p:nvSpPr>
        <p:spPr>
          <a:xfrm>
            <a:off x="1126156" y="365125"/>
            <a:ext cx="10227644" cy="514254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b="1" lang="en-US" sz="6000"/>
              <a:t>Questions?</a:t>
            </a:r>
            <a:br>
              <a:rPr b="1" lang="en-US" sz="6000"/>
            </a:br>
            <a:r>
              <a:rPr b="1" lang="en-US" sz="3600"/>
              <a:t> </a:t>
            </a:r>
            <a:br>
              <a:rPr b="1" lang="en-US" sz="6000"/>
            </a:br>
            <a:r>
              <a:rPr b="1" lang="en-US" sz="3600"/>
              <a:t>Email me at </a:t>
            </a:r>
            <a:r>
              <a:rPr b="1" lang="en-US" sz="3600" u="sng">
                <a:solidFill>
                  <a:schemeClr val="hlink"/>
                </a:solidFill>
                <a:hlinkClick r:id="rId3"/>
              </a:rPr>
              <a:t>morgan.schneider@noaa.gov</a:t>
            </a:r>
            <a:r>
              <a:rPr b="1" lang="en-US" sz="3600"/>
              <a:t>.</a:t>
            </a:r>
            <a:endParaRPr b="1" sz="6000"/>
          </a:p>
        </p:txBody>
      </p:sp>
      <p:sp>
        <p:nvSpPr>
          <p:cNvPr id="139" name="Google Shape;139;p8"/>
          <p:cNvSpPr txBox="1"/>
          <p:nvPr>
            <p:ph idx="1" type="body"/>
          </p:nvPr>
        </p:nvSpPr>
        <p:spPr>
          <a:xfrm>
            <a:off x="1126155" y="5507673"/>
            <a:ext cx="10227645" cy="98520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i="1" lang="en-US" sz="2000"/>
              <a:t>Acknowledgments: </a:t>
            </a:r>
            <a:r>
              <a:rPr lang="en-US" sz="2000"/>
              <a:t>Data collection was supported by NOAA award NA21OAR4320204 and VORTEX USA. Thanks to the University of Oklahoma Advanced Radar Research Center for facilitating the use of RaXPol in support of PERiLS.</a:t>
            </a:r>
            <a:endParaRPr i="1" sz="2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2023-10-26T19:09:32Z</dcterms:created>
  <dc:creator>Schneider, Morgan E.</dc:creator>
</cp:coreProperties>
</file>