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2" r:id="rId4"/>
    <p:sldMasterId id="2147483673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9bdbe0658a_0_2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9bdbe0658a_0_2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29bdbe0658a_0_2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4"/>
          <p:cNvCxnSpPr/>
          <p:nvPr/>
        </p:nvCxnSpPr>
        <p:spPr>
          <a:xfrm rot="10800000">
            <a:off x="325200" y="4751013"/>
            <a:ext cx="8818800" cy="2100"/>
          </a:xfrm>
          <a:prstGeom prst="straightConnector1">
            <a:avLst/>
          </a:prstGeom>
          <a:noFill/>
          <a:ln cap="flat" cmpd="sng" w="762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4" name="Google Shape;64;p14"/>
          <p:cNvSpPr/>
          <p:nvPr/>
        </p:nvSpPr>
        <p:spPr>
          <a:xfrm>
            <a:off x="365376" y="-15355"/>
            <a:ext cx="8778600" cy="32037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 txBox="1"/>
          <p:nvPr>
            <p:ph type="title"/>
          </p:nvPr>
        </p:nvSpPr>
        <p:spPr>
          <a:xfrm>
            <a:off x="2518307" y="314115"/>
            <a:ext cx="6409200" cy="2720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AFFF"/>
              </a:buClr>
              <a:buSzPts val="4500"/>
              <a:buFont typeface="Arial"/>
              <a:buNone/>
              <a:defRPr sz="4500">
                <a:solidFill>
                  <a:srgbClr val="3FA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46057" y="1647736"/>
            <a:ext cx="1440180" cy="1440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6057" y="140480"/>
            <a:ext cx="1440180" cy="14401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" name="Google Shape;72;p14"/>
          <p:cNvCxnSpPr/>
          <p:nvPr/>
        </p:nvCxnSpPr>
        <p:spPr>
          <a:xfrm flipH="1">
            <a:off x="2205500" y="120684"/>
            <a:ext cx="16800" cy="2913600"/>
          </a:xfrm>
          <a:prstGeom prst="straightConnector1">
            <a:avLst/>
          </a:prstGeom>
          <a:noFill/>
          <a:ln cap="flat" cmpd="sng" w="76200">
            <a:solidFill>
              <a:srgbClr val="3FAFF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73" name="Google Shape;73;p14"/>
          <p:cNvPicPr preferRelativeResize="0"/>
          <p:nvPr/>
        </p:nvPicPr>
        <p:blipFill rotWithShape="1">
          <a:blip r:embed="rId4">
            <a:alphaModFix/>
          </a:blip>
          <a:srcRect b="8118" l="0" r="0" t="656"/>
          <a:stretch/>
        </p:blipFill>
        <p:spPr>
          <a:xfrm>
            <a:off x="-69" y="0"/>
            <a:ext cx="378794" cy="4767262"/>
          </a:xfrm>
          <a:prstGeom prst="rect">
            <a:avLst/>
          </a:prstGeom>
          <a:noFill/>
          <a:ln cap="flat" cmpd="sng" w="190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55" y="1934212"/>
            <a:ext cx="368769" cy="358614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628650" y="240506"/>
            <a:ext cx="7645200" cy="7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628649" y="1029318"/>
            <a:ext cx="8287800" cy="3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4500"/>
              <a:buFont typeface="Arial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84" name="Google Shape;84;p16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628650" y="240506"/>
            <a:ext cx="7645200" cy="7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628650" y="1062318"/>
            <a:ext cx="3886200" cy="35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2" type="body"/>
          </p:nvPr>
        </p:nvSpPr>
        <p:spPr>
          <a:xfrm>
            <a:off x="4629150" y="1062318"/>
            <a:ext cx="3886200" cy="35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7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629841" y="233504"/>
            <a:ext cx="7644000" cy="69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629841" y="1059171"/>
            <a:ext cx="40227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7" name="Google Shape;97;p18"/>
          <p:cNvSpPr txBox="1"/>
          <p:nvPr>
            <p:ph idx="2" type="body"/>
          </p:nvPr>
        </p:nvSpPr>
        <p:spPr>
          <a:xfrm>
            <a:off x="629841" y="1677104"/>
            <a:ext cx="40227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3" type="body"/>
          </p:nvPr>
        </p:nvSpPr>
        <p:spPr>
          <a:xfrm>
            <a:off x="4777064" y="1059171"/>
            <a:ext cx="413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9" name="Google Shape;99;p18"/>
          <p:cNvSpPr txBox="1"/>
          <p:nvPr>
            <p:ph idx="4" type="body"/>
          </p:nvPr>
        </p:nvSpPr>
        <p:spPr>
          <a:xfrm>
            <a:off x="4777064" y="1677105"/>
            <a:ext cx="41385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0" name="Google Shape;100;p18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8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628650" y="240506"/>
            <a:ext cx="7645200" cy="7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19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20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0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2400"/>
              <a:buFont typeface="Arial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15" name="Google Shape;115;p21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6" name="Google Shape;116;p21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1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21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2400"/>
              <a:buFont typeface="Arial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23" name="Google Shape;123;p22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2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22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628650" y="240506"/>
            <a:ext cx="7645200" cy="7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8" name="Google Shape;128;p23"/>
          <p:cNvSpPr txBox="1"/>
          <p:nvPr>
            <p:ph idx="1" type="body"/>
          </p:nvPr>
        </p:nvSpPr>
        <p:spPr>
          <a:xfrm rot="5400000">
            <a:off x="2928690" y="-1270632"/>
            <a:ext cx="3687600" cy="82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9" name="Google Shape;129;p23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0" name="Google Shape;130;p23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23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5" name="Google Shape;135;p24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6" name="Google Shape;136;p24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24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1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3" name="Google Shape;14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rtl="0">
              <a:spcBef>
                <a:spcPts val="800"/>
              </a:spcBef>
              <a:spcAft>
                <a:spcPts val="0"/>
              </a:spcAft>
              <a:buSzPts val="2100"/>
              <a:buChar char="•"/>
              <a:defRPr/>
            </a:lvl1pPr>
            <a:lvl2pPr indent="-342900" lvl="1" marL="914400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2pPr>
            <a:lvl3pPr indent="-323850" lvl="2" marL="1371600" rtl="0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144" name="Google Shape;144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21" Type="http://schemas.openxmlformats.org/officeDocument/2006/relationships/theme" Target="../theme/theme3.xml"/><Relationship Id="rId13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6.xml"/><Relationship Id="rId1" Type="http://schemas.openxmlformats.org/officeDocument/2006/relationships/image" Target="../media/image4.png"/><Relationship Id="rId2" Type="http://schemas.openxmlformats.org/officeDocument/2006/relationships/image" Target="../media/image2.png"/><Relationship Id="rId3" Type="http://schemas.openxmlformats.org/officeDocument/2006/relationships/hyperlink" Target="https://www.commerce.gov/" TargetMode="External"/><Relationship Id="rId4" Type="http://schemas.openxmlformats.org/officeDocument/2006/relationships/image" Target="../media/image3.png"/><Relationship Id="rId9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20.xml"/><Relationship Id="rId5" Type="http://schemas.openxmlformats.org/officeDocument/2006/relationships/hyperlink" Target="http://www.noaa.gov/" TargetMode="External"/><Relationship Id="rId19" Type="http://schemas.openxmlformats.org/officeDocument/2006/relationships/slideLayout" Target="../slideLayouts/slideLayout23.xml"/><Relationship Id="rId6" Type="http://schemas.openxmlformats.org/officeDocument/2006/relationships/image" Target="../media/image8.png"/><Relationship Id="rId18" Type="http://schemas.openxmlformats.org/officeDocument/2006/relationships/slideLayout" Target="../slideLayouts/slideLayout22.xml"/><Relationship Id="rId7" Type="http://schemas.openxmlformats.org/officeDocument/2006/relationships/image" Target="../media/image9.png"/><Relationship Id="rId8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-69" y="4765537"/>
            <a:ext cx="9144000" cy="378000"/>
          </a:xfrm>
          <a:prstGeom prst="rect">
            <a:avLst/>
          </a:prstGeom>
          <a:solidFill>
            <a:srgbClr val="D6F5F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 txBox="1"/>
          <p:nvPr>
            <p:ph type="title"/>
          </p:nvPr>
        </p:nvSpPr>
        <p:spPr>
          <a:xfrm>
            <a:off x="628650" y="240506"/>
            <a:ext cx="7645200" cy="7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3000"/>
              <a:buFont typeface="Arial"/>
              <a:buNone/>
              <a:defRPr b="1" i="0" sz="3000" u="none" cap="none" strike="noStrike">
                <a:solidFill>
                  <a:srgbClr val="0099D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628649" y="1029318"/>
            <a:ext cx="8287800" cy="3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3A0"/>
              </a:buClr>
              <a:buSzPts val="2100"/>
              <a:buFont typeface="Arial"/>
              <a:buChar char="•"/>
              <a:defRPr b="1" i="0" sz="2100" u="none" cap="none" strike="noStrike">
                <a:solidFill>
                  <a:srgbClr val="0053A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0" type="dt"/>
          </p:nvPr>
        </p:nvSpPr>
        <p:spPr>
          <a:xfrm>
            <a:off x="778560" y="4834497"/>
            <a:ext cx="12003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2015045" y="4834497"/>
            <a:ext cx="63501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9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1">
            <a:alphaModFix/>
          </a:blip>
          <a:srcRect b="8118" l="0" r="0" t="656"/>
          <a:stretch/>
        </p:blipFill>
        <p:spPr>
          <a:xfrm>
            <a:off x="-69" y="0"/>
            <a:ext cx="378794" cy="4767262"/>
          </a:xfrm>
          <a:prstGeom prst="rect">
            <a:avLst/>
          </a:prstGeom>
          <a:noFill/>
          <a:ln cap="flat" cmpd="sng" w="19050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955" y="1934212"/>
            <a:ext cx="368769" cy="358614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G:\STALL\ST Comms\Templates &amp; Resources\Logos\Other Emblems\DOC Logo\DOC Color.png" id="59" name="Google Shape;59;p1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309" y="4781292"/>
            <a:ext cx="342900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99434" y="4788692"/>
            <a:ext cx="342900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283382" y="205978"/>
            <a:ext cx="754382" cy="75438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Sean.Waugh@noa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type="title"/>
          </p:nvPr>
        </p:nvSpPr>
        <p:spPr>
          <a:xfrm>
            <a:off x="628650" y="240506"/>
            <a:ext cx="7645200" cy="719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NSSL Mobile Mesonet and Soundings</a:t>
            </a:r>
            <a:endParaRPr/>
          </a:p>
        </p:txBody>
      </p:sp>
      <p:sp>
        <p:nvSpPr>
          <p:cNvPr id="151" name="Google Shape;151;p27"/>
          <p:cNvSpPr txBox="1"/>
          <p:nvPr>
            <p:ph idx="1" type="body"/>
          </p:nvPr>
        </p:nvSpPr>
        <p:spPr>
          <a:xfrm>
            <a:off x="628649" y="1029318"/>
            <a:ext cx="8287800" cy="3687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254000" lvl="0" marL="342900" rtl="0" algn="l"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For more info: </a:t>
            </a:r>
            <a:r>
              <a:rPr lang="en" u="sng">
                <a:solidFill>
                  <a:schemeClr val="hlink"/>
                </a:solidFill>
                <a:hlinkClick r:id="rId3"/>
              </a:rPr>
              <a:t>Sean.Waugh@noaa.gov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150">
              <a:solidFill>
                <a:srgbClr val="1D1C1D"/>
              </a:solidFill>
              <a:highlight>
                <a:srgbClr val="F8F8F8"/>
              </a:highlight>
            </a:endParaRPr>
          </a:p>
          <a:p>
            <a:pPr indent="-254000" lvl="0" marL="342900" rtl="0" algn="l"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All data has been archived and uploaded to the PERILS EOL</a:t>
            </a:r>
            <a:endParaRPr/>
          </a:p>
          <a:p>
            <a:pPr indent="-254000" lvl="0" marL="3429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MM data has been QC'd to include data flags indicating:</a:t>
            </a:r>
            <a:endParaRPr/>
          </a:p>
          <a:p>
            <a:pPr indent="-254000" lvl="1" marL="6858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vehicle motion</a:t>
            </a:r>
            <a:endParaRPr/>
          </a:p>
          <a:p>
            <a:pPr indent="-254000" lvl="1" marL="6858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logger over temperature</a:t>
            </a:r>
            <a:endParaRPr/>
          </a:p>
          <a:p>
            <a:pPr indent="-254000" lvl="1" marL="6858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rapid acceleration</a:t>
            </a:r>
            <a:endParaRPr/>
          </a:p>
          <a:p>
            <a:pPr indent="-254000" lvl="1" marL="6858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out-of-bounds sanity checks on all data values</a:t>
            </a:r>
            <a:endParaRPr/>
          </a:p>
          <a:p>
            <a:pPr indent="-254000" lvl="0" marL="3429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Sounding data has been QC'd to merge all data streams per flight as a single CSV file (also available in ASCII SHARPpy formatted files)</a:t>
            </a:r>
            <a:endParaRPr/>
          </a:p>
          <a:p>
            <a:pPr indent="-254000" lvl="1" marL="6858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Profile calculations are included at the beginning of the CSV files for reference</a:t>
            </a:r>
            <a:endParaRPr/>
          </a:p>
          <a:p>
            <a:pPr indent="-254000" lvl="1" marL="6858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There are 34 soundings from 2022 and 53 from 2023</a:t>
            </a:r>
            <a:endParaRPr/>
          </a:p>
          <a:p>
            <a:pPr indent="-254000" lvl="0" marL="3429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Windsond data</a:t>
            </a:r>
            <a:endParaRPr/>
          </a:p>
        </p:txBody>
      </p:sp>
      <p:sp>
        <p:nvSpPr>
          <p:cNvPr id="152" name="Google Shape;152;p27"/>
          <p:cNvSpPr txBox="1"/>
          <p:nvPr>
            <p:ph idx="12" type="sldNum"/>
          </p:nvPr>
        </p:nvSpPr>
        <p:spPr>
          <a:xfrm>
            <a:off x="8422481" y="4834497"/>
            <a:ext cx="507000" cy="2604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