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9" r:id="rId1"/>
  </p:sldMasterIdLst>
  <p:notesMasterIdLst>
    <p:notesMasterId r:id="rId12"/>
  </p:notesMasterIdLst>
  <p:sldIdLst>
    <p:sldId id="257" r:id="rId2"/>
    <p:sldId id="271" r:id="rId3"/>
    <p:sldId id="270" r:id="rId4"/>
    <p:sldId id="263" r:id="rId5"/>
    <p:sldId id="260" r:id="rId6"/>
    <p:sldId id="267" r:id="rId7"/>
    <p:sldId id="264" r:id="rId8"/>
    <p:sldId id="272" r:id="rId9"/>
    <p:sldId id="265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5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FF00"/>
    <a:srgbClr val="FFC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00"/>
    <p:restoredTop sz="95721"/>
  </p:normalViewPr>
  <p:slideViewPr>
    <p:cSldViewPr snapToGrid="0">
      <p:cViewPr varScale="1">
        <p:scale>
          <a:sx n="108" d="100"/>
          <a:sy n="108" d="100"/>
        </p:scale>
        <p:origin x="6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19B33-53D2-1B41-AB20-5FBAF7810BAD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7DB2D-4B9E-3844-ACBC-4EE1066A8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08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22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397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9388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759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B758-71F6-8F4D-9E8B-7FEE56115A3A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51AF-15CE-9D4E-87D6-DFE3171F4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96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B758-71F6-8F4D-9E8B-7FEE56115A3A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51AF-15CE-9D4E-87D6-DFE3171F4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65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B758-71F6-8F4D-9E8B-7FEE56115A3A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51AF-15CE-9D4E-87D6-DFE3171F48F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1718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B758-71F6-8F4D-9E8B-7FEE56115A3A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51AF-15CE-9D4E-87D6-DFE3171F4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2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B758-71F6-8F4D-9E8B-7FEE56115A3A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51AF-15CE-9D4E-87D6-DFE3171F48F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5356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B758-71F6-8F4D-9E8B-7FEE56115A3A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51AF-15CE-9D4E-87D6-DFE3171F4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32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B758-71F6-8F4D-9E8B-7FEE56115A3A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51AF-15CE-9D4E-87D6-DFE3171F4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43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B758-71F6-8F4D-9E8B-7FEE56115A3A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51AF-15CE-9D4E-87D6-DFE3171F4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98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70" lvl="0" indent="-457177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39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7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02569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B758-71F6-8F4D-9E8B-7FEE56115A3A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51AF-15CE-9D4E-87D6-DFE3171F4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04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B758-71F6-8F4D-9E8B-7FEE56115A3A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51AF-15CE-9D4E-87D6-DFE3171F4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0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B758-71F6-8F4D-9E8B-7FEE56115A3A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51AF-15CE-9D4E-87D6-DFE3171F4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39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B758-71F6-8F4D-9E8B-7FEE56115A3A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51AF-15CE-9D4E-87D6-DFE3171F4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13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B758-71F6-8F4D-9E8B-7FEE56115A3A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51AF-15CE-9D4E-87D6-DFE3171F4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09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B758-71F6-8F4D-9E8B-7FEE56115A3A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51AF-15CE-9D4E-87D6-DFE3171F4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50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B758-71F6-8F4D-9E8B-7FEE56115A3A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51AF-15CE-9D4E-87D6-DFE3171F4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8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51AF-15CE-9D4E-87D6-DFE3171F48F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B758-71F6-8F4D-9E8B-7FEE56115A3A}" type="datetimeFigureOut">
              <a:rPr lang="en-US" smtClean="0"/>
              <a:t>11/16/23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84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3B758-71F6-8F4D-9E8B-7FEE56115A3A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AFE51AF-15CE-9D4E-87D6-DFE3171F4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7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 fontScale="90000"/>
          </a:bodyPr>
          <a:lstStyle/>
          <a:p>
            <a:r>
              <a:rPr lang="en" dirty="0"/>
              <a:t>UAH </a:t>
            </a:r>
            <a:r>
              <a:rPr lang="en" dirty="0" err="1"/>
              <a:t>MAPNet</a:t>
            </a:r>
            <a:r>
              <a:rPr lang="en" dirty="0"/>
              <a:t> Instrument Summary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62500" lnSpcReduction="20000"/>
          </a:bodyPr>
          <a:lstStyle/>
          <a:p>
            <a:r>
              <a:rPr lang="en" dirty="0"/>
              <a:t>PERiLS Year 2</a:t>
            </a:r>
          </a:p>
          <a:p>
            <a:r>
              <a:rPr lang="en" dirty="0"/>
              <a:t>Preston Pangle (Manager)</a:t>
            </a:r>
          </a:p>
          <a:p>
            <a:r>
              <a:rPr lang="en" dirty="0"/>
              <a:t>Kevin Knupp (PI)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D0D2DC-C175-8C89-6DE3-E06CEB6A5EEF}"/>
              </a:ext>
            </a:extLst>
          </p:cNvPr>
          <p:cNvGrpSpPr/>
          <p:nvPr/>
        </p:nvGrpSpPr>
        <p:grpSpPr>
          <a:xfrm>
            <a:off x="2284610" y="3429000"/>
            <a:ext cx="3811390" cy="1412033"/>
            <a:chOff x="1419984" y="3429000"/>
            <a:chExt cx="5707610" cy="211453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FBCA0CD-EB9B-DF77-F499-47B7BE567135}"/>
                </a:ext>
              </a:extLst>
            </p:cNvPr>
            <p:cNvGrpSpPr/>
            <p:nvPr/>
          </p:nvGrpSpPr>
          <p:grpSpPr>
            <a:xfrm>
              <a:off x="1419984" y="3429000"/>
              <a:ext cx="5707610" cy="2114539"/>
              <a:chOff x="1419984" y="3429000"/>
              <a:chExt cx="5707610" cy="2114539"/>
            </a:xfrm>
          </p:grpSpPr>
          <p:pic>
            <p:nvPicPr>
              <p:cNvPr id="3" name="Picture 2" descr="A blue and white logo&#10;&#10;Description automatically generated">
                <a:extLst>
                  <a:ext uri="{FF2B5EF4-FFF2-40B4-BE49-F238E27FC236}">
                    <a16:creationId xmlns:a16="http://schemas.microsoft.com/office/drawing/2014/main" id="{F7A93DFC-2772-B11F-5ECE-13FFDC8C19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9984" y="3480350"/>
                <a:ext cx="2063189" cy="2063189"/>
              </a:xfrm>
              <a:prstGeom prst="rect">
                <a:avLst/>
              </a:prstGeom>
            </p:spPr>
          </p:pic>
          <p:pic>
            <p:nvPicPr>
              <p:cNvPr id="5" name="Picture 4" descr="A logo of a globe with a gold cogwheel&#10;&#10;Description automatically generated">
                <a:extLst>
                  <a:ext uri="{FF2B5EF4-FFF2-40B4-BE49-F238E27FC236}">
                    <a16:creationId xmlns:a16="http://schemas.microsoft.com/office/drawing/2014/main" id="{3821A3C3-CC8A-741D-A7FB-40E747747D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64405" y="3429000"/>
                <a:ext cx="2063189" cy="2063189"/>
              </a:xfrm>
              <a:prstGeom prst="rect">
                <a:avLst/>
              </a:prstGeom>
            </p:spPr>
          </p:pic>
        </p:grp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DF8C34BC-6982-B020-B9A7-AD1E1A807A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3173" y="3721329"/>
              <a:ext cx="1581232" cy="1581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4BB1D-5B69-1043-9BA6-57DD7C739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2020059"/>
            <a:ext cx="8596668" cy="1826581"/>
          </a:xfrm>
        </p:spPr>
        <p:txBody>
          <a:bodyPr>
            <a:normAutofit/>
          </a:bodyPr>
          <a:lstStyle/>
          <a:p>
            <a:r>
              <a:rPr lang="en-US" dirty="0"/>
              <a:t>Questions or Comments?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BE7B99-7BD3-6E44-9878-E04C125AA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3846640"/>
            <a:ext cx="8596668" cy="8604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Preston Pangle (preston.pangle@uah.edu)</a:t>
            </a:r>
          </a:p>
          <a:p>
            <a:r>
              <a:rPr lang="en-US" dirty="0">
                <a:solidFill>
                  <a:schemeClr val="tx1"/>
                </a:solidFill>
              </a:rPr>
              <a:t>Kevin Knupp (kevin.knupp@nsstc.uah.edu)</a:t>
            </a:r>
          </a:p>
          <a:p>
            <a:endParaRPr lang="en-US" dirty="0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22A6F46-986A-DD80-B3FE-3D7BFA89F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551" y="5422900"/>
            <a:ext cx="1435100" cy="143510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92E8841-0562-7C54-4044-456631348974}"/>
              </a:ext>
            </a:extLst>
          </p:cNvPr>
          <p:cNvSpPr txBox="1">
            <a:spLocks/>
          </p:cNvSpPr>
          <p:nvPr/>
        </p:nvSpPr>
        <p:spPr>
          <a:xfrm>
            <a:off x="820070" y="5620331"/>
            <a:ext cx="1683278" cy="18265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More </a:t>
            </a:r>
            <a:r>
              <a:rPr lang="en-US" b="1" dirty="0" err="1">
                <a:solidFill>
                  <a:schemeClr val="tx1"/>
                </a:solidFill>
              </a:rPr>
              <a:t>MAPNet</a:t>
            </a:r>
            <a:r>
              <a:rPr lang="en-US" b="1" dirty="0">
                <a:solidFill>
                  <a:schemeClr val="tx1"/>
                </a:solidFill>
              </a:rPr>
              <a:t>  Info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381B0D-4D08-F367-99EC-29A0D71EF2E2}"/>
              </a:ext>
            </a:extLst>
          </p:cNvPr>
          <p:cNvGrpSpPr/>
          <p:nvPr/>
        </p:nvGrpSpPr>
        <p:grpSpPr>
          <a:xfrm>
            <a:off x="9501722" y="5896059"/>
            <a:ext cx="2596494" cy="961941"/>
            <a:chOff x="1419984" y="3429000"/>
            <a:chExt cx="5707610" cy="211453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1829F8B-6042-1F45-E039-58EFCFD5BE60}"/>
                </a:ext>
              </a:extLst>
            </p:cNvPr>
            <p:cNvGrpSpPr/>
            <p:nvPr/>
          </p:nvGrpSpPr>
          <p:grpSpPr>
            <a:xfrm>
              <a:off x="1419984" y="3429000"/>
              <a:ext cx="5707610" cy="2114539"/>
              <a:chOff x="1419984" y="3429000"/>
              <a:chExt cx="5707610" cy="2114539"/>
            </a:xfrm>
          </p:grpSpPr>
          <p:pic>
            <p:nvPicPr>
              <p:cNvPr id="12" name="Picture 11" descr="A blue and white logo&#10;&#10;Description automatically generated">
                <a:extLst>
                  <a:ext uri="{FF2B5EF4-FFF2-40B4-BE49-F238E27FC236}">
                    <a16:creationId xmlns:a16="http://schemas.microsoft.com/office/drawing/2014/main" id="{F845F219-40D8-5BC9-383D-626C4D008D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9984" y="3480350"/>
                <a:ext cx="2063189" cy="2063189"/>
              </a:xfrm>
              <a:prstGeom prst="rect">
                <a:avLst/>
              </a:prstGeom>
            </p:spPr>
          </p:pic>
          <p:pic>
            <p:nvPicPr>
              <p:cNvPr id="13" name="Picture 12" descr="A logo of a globe with a gold cogwheel&#10;&#10;Description automatically generated">
                <a:extLst>
                  <a:ext uri="{FF2B5EF4-FFF2-40B4-BE49-F238E27FC236}">
                    <a16:creationId xmlns:a16="http://schemas.microsoft.com/office/drawing/2014/main" id="{FC093B4C-C65B-F241-77BB-B061801FD3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64405" y="3429000"/>
                <a:ext cx="2063189" cy="2063189"/>
              </a:xfrm>
              <a:prstGeom prst="rect">
                <a:avLst/>
              </a:prstGeom>
            </p:spPr>
          </p:pic>
        </p:grp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50B4C845-2F5A-CECC-91A0-8398C36089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3173" y="3721329"/>
              <a:ext cx="1581232" cy="1581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5073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091DE-C9FE-85B1-DB9B-239A1D0DC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MAPNet</a:t>
            </a:r>
            <a:r>
              <a:rPr lang="en-US" dirty="0"/>
              <a:t> -Mobile Atmospheric Profiling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8F3C0-202C-9B10-04F6-4D938B44C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74578"/>
            <a:ext cx="8596668" cy="4723202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1600" dirty="0"/>
              <a:t>A part of the NSF Community Instruments and Facilities Program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3 profiling platforms and a scanning radar</a:t>
            </a:r>
          </a:p>
          <a:p>
            <a:pPr>
              <a:lnSpc>
                <a:spcPct val="120000"/>
              </a:lnSpc>
            </a:pPr>
            <a:r>
              <a:rPr lang="en-US" sz="1600" b="1" dirty="0"/>
              <a:t>Mo</a:t>
            </a:r>
            <a:r>
              <a:rPr lang="en-US" sz="1600" dirty="0"/>
              <a:t>bile </a:t>
            </a:r>
            <a:r>
              <a:rPr lang="en-US" sz="1600" b="1" dirty="0"/>
              <a:t>D</a:t>
            </a:r>
            <a:r>
              <a:rPr lang="en-US" sz="1600" dirty="0"/>
              <a:t>oppler </a:t>
            </a:r>
            <a:r>
              <a:rPr lang="en-US" sz="1600" b="1" dirty="0"/>
              <a:t>L</a:t>
            </a:r>
            <a:r>
              <a:rPr lang="en-US" sz="1600" dirty="0"/>
              <a:t>idar &amp; </a:t>
            </a:r>
            <a:r>
              <a:rPr lang="en-US" sz="1600" b="1" dirty="0"/>
              <a:t>S</a:t>
            </a:r>
            <a:r>
              <a:rPr lang="en-US" sz="1600" dirty="0"/>
              <a:t>oundings (</a:t>
            </a:r>
            <a:r>
              <a:rPr lang="en-US" sz="1600" dirty="0" err="1"/>
              <a:t>MoDLS</a:t>
            </a:r>
            <a:r>
              <a:rPr lang="en-US" sz="1600" dirty="0"/>
              <a:t>) </a:t>
            </a:r>
          </a:p>
          <a:p>
            <a:pPr lvl="1">
              <a:lnSpc>
                <a:spcPct val="120000"/>
              </a:lnSpc>
            </a:pPr>
            <a:r>
              <a:rPr lang="en-US" sz="1400" dirty="0"/>
              <a:t>Scanning Doppler lidar, 35 channel microwave radiometer, lidar ceilometer, 8-m retractable mast for in-situ surface (PTU, RH, 3D sonic)</a:t>
            </a:r>
          </a:p>
          <a:p>
            <a:pPr>
              <a:lnSpc>
                <a:spcPct val="120000"/>
              </a:lnSpc>
            </a:pPr>
            <a:r>
              <a:rPr lang="en-US" sz="1600" b="1" dirty="0"/>
              <a:t>M</a:t>
            </a:r>
            <a:r>
              <a:rPr lang="en-US" sz="1600" dirty="0"/>
              <a:t>obile </a:t>
            </a:r>
            <a:r>
              <a:rPr lang="en-US" sz="1600" b="1" dirty="0"/>
              <a:t>I</a:t>
            </a:r>
            <a:r>
              <a:rPr lang="en-US" sz="1600" dirty="0"/>
              <a:t>ntegrated </a:t>
            </a:r>
            <a:r>
              <a:rPr lang="en-US" sz="1600" b="1" dirty="0"/>
              <a:t>P</a:t>
            </a:r>
            <a:r>
              <a:rPr lang="en-US" sz="1600" dirty="0"/>
              <a:t>rofiling </a:t>
            </a:r>
            <a:r>
              <a:rPr lang="en-US" sz="1600" b="1" dirty="0"/>
              <a:t>S</a:t>
            </a:r>
            <a:r>
              <a:rPr lang="en-US" sz="1600" dirty="0"/>
              <a:t>ystem (MIPS)</a:t>
            </a:r>
          </a:p>
          <a:p>
            <a:pPr lvl="1">
              <a:lnSpc>
                <a:spcPct val="120000"/>
              </a:lnSpc>
            </a:pPr>
            <a:r>
              <a:rPr lang="en-US" sz="1400" dirty="0"/>
              <a:t>915 MHz RWP, 35 Channel Microwave Radiometer, lidar ceilometer, </a:t>
            </a:r>
            <a:r>
              <a:rPr lang="en-US" sz="1400" dirty="0" err="1"/>
              <a:t>parsivel</a:t>
            </a:r>
            <a:r>
              <a:rPr lang="en-US" sz="1400" dirty="0"/>
              <a:t> disdrometer, vertically pointing x-band radar, 10-m mast for in-situ surface (PTU, rain) </a:t>
            </a:r>
          </a:p>
          <a:p>
            <a:pPr>
              <a:lnSpc>
                <a:spcPct val="120000"/>
              </a:lnSpc>
            </a:pPr>
            <a:r>
              <a:rPr lang="en-US" sz="1600" b="1" dirty="0"/>
              <a:t>Ra</a:t>
            </a:r>
            <a:r>
              <a:rPr lang="en-US" sz="1600" dirty="0"/>
              <a:t>pidly </a:t>
            </a:r>
            <a:r>
              <a:rPr lang="en-US" sz="1600" b="1" dirty="0"/>
              <a:t>D</a:t>
            </a:r>
            <a:r>
              <a:rPr lang="en-US" sz="1600" dirty="0"/>
              <a:t>eployable </a:t>
            </a:r>
            <a:r>
              <a:rPr lang="en-US" sz="1600" b="1" dirty="0"/>
              <a:t>A</a:t>
            </a:r>
            <a:r>
              <a:rPr lang="en-US" sz="1600" dirty="0"/>
              <a:t>tmospheric </a:t>
            </a:r>
            <a:r>
              <a:rPr lang="en-US" sz="1600" b="1" dirty="0"/>
              <a:t>P</a:t>
            </a:r>
            <a:r>
              <a:rPr lang="en-US" sz="1600" dirty="0"/>
              <a:t>rofiling </a:t>
            </a:r>
            <a:r>
              <a:rPr lang="en-US" sz="1600" b="1" dirty="0"/>
              <a:t>S</a:t>
            </a:r>
            <a:r>
              <a:rPr lang="en-US" sz="1600" dirty="0"/>
              <a:t>ystem (</a:t>
            </a:r>
            <a:r>
              <a:rPr lang="en-US" sz="1600" dirty="0" err="1"/>
              <a:t>RaDAPS</a:t>
            </a:r>
            <a:r>
              <a:rPr lang="en-US" sz="1600" dirty="0"/>
              <a:t>)</a:t>
            </a:r>
          </a:p>
          <a:p>
            <a:pPr lvl="1">
              <a:lnSpc>
                <a:spcPct val="120000"/>
              </a:lnSpc>
            </a:pPr>
            <a:r>
              <a:rPr lang="en-US" sz="1400" dirty="0"/>
              <a:t>915 MHz RWP, 35 Channel Microwave Radiometer, lidar ceilometer, </a:t>
            </a:r>
            <a:r>
              <a:rPr lang="en-US" sz="1400" dirty="0" err="1"/>
              <a:t>parsivel</a:t>
            </a:r>
            <a:r>
              <a:rPr lang="en-US" sz="1400" dirty="0"/>
              <a:t> disdrometer, vertically pointing K-band radar, 6-m mast for in-situ surface (PTU, rain, RH) </a:t>
            </a:r>
          </a:p>
          <a:p>
            <a:pPr>
              <a:lnSpc>
                <a:spcPct val="120000"/>
              </a:lnSpc>
            </a:pPr>
            <a:r>
              <a:rPr lang="en-US" sz="1600" b="1" dirty="0"/>
              <a:t>M</a:t>
            </a:r>
            <a:r>
              <a:rPr lang="en-US" sz="1600" dirty="0"/>
              <a:t>obile </a:t>
            </a:r>
            <a:r>
              <a:rPr lang="en-US" sz="1600" b="1" dirty="0"/>
              <a:t>Al</a:t>
            </a:r>
            <a:r>
              <a:rPr lang="en-US" sz="1600" dirty="0"/>
              <a:t>abama </a:t>
            </a:r>
            <a:r>
              <a:rPr lang="en-US" sz="1600" b="1" dirty="0"/>
              <a:t>X</a:t>
            </a:r>
            <a:r>
              <a:rPr lang="en-US" sz="1600" dirty="0"/>
              <a:t>-band Radar (MAX)</a:t>
            </a:r>
          </a:p>
          <a:p>
            <a:pPr lvl="1">
              <a:lnSpc>
                <a:spcPct val="120000"/>
              </a:lnSpc>
            </a:pPr>
            <a:r>
              <a:rPr lang="en-US" sz="1400" dirty="0"/>
              <a:t>Scanning dual-pol Doppler X-band radar, 10-m mast for in-situ surface (PTU, rain, RH)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AFED38-894F-88B2-E892-6EF7F8A4D178}"/>
              </a:ext>
            </a:extLst>
          </p:cNvPr>
          <p:cNvGrpSpPr/>
          <p:nvPr/>
        </p:nvGrpSpPr>
        <p:grpSpPr>
          <a:xfrm>
            <a:off x="9501722" y="5896059"/>
            <a:ext cx="2596494" cy="961941"/>
            <a:chOff x="1419984" y="3429000"/>
            <a:chExt cx="5707610" cy="211453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5DE66C8-368E-3366-B409-D3C497FFE7B6}"/>
                </a:ext>
              </a:extLst>
            </p:cNvPr>
            <p:cNvGrpSpPr/>
            <p:nvPr/>
          </p:nvGrpSpPr>
          <p:grpSpPr>
            <a:xfrm>
              <a:off x="1419984" y="3429000"/>
              <a:ext cx="5707610" cy="2114539"/>
              <a:chOff x="1419984" y="3429000"/>
              <a:chExt cx="5707610" cy="2114539"/>
            </a:xfrm>
          </p:grpSpPr>
          <p:pic>
            <p:nvPicPr>
              <p:cNvPr id="7" name="Picture 6" descr="A blue and white logo&#10;&#10;Description automatically generated">
                <a:extLst>
                  <a:ext uri="{FF2B5EF4-FFF2-40B4-BE49-F238E27FC236}">
                    <a16:creationId xmlns:a16="http://schemas.microsoft.com/office/drawing/2014/main" id="{BC6DD367-68AD-01F7-DFCB-37637226C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19984" y="3480350"/>
                <a:ext cx="2063189" cy="2063189"/>
              </a:xfrm>
              <a:prstGeom prst="rect">
                <a:avLst/>
              </a:prstGeom>
            </p:spPr>
          </p:pic>
          <p:pic>
            <p:nvPicPr>
              <p:cNvPr id="8" name="Picture 7" descr="A logo of a globe with a gold cogwheel&#10;&#10;Description automatically generated">
                <a:extLst>
                  <a:ext uri="{FF2B5EF4-FFF2-40B4-BE49-F238E27FC236}">
                    <a16:creationId xmlns:a16="http://schemas.microsoft.com/office/drawing/2014/main" id="{40234CEB-1641-8154-8C94-E9B8997CEA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64405" y="3429000"/>
                <a:ext cx="2063189" cy="2063189"/>
              </a:xfrm>
              <a:prstGeom prst="rect">
                <a:avLst/>
              </a:prstGeom>
            </p:spPr>
          </p:pic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C1C89F32-A154-C382-3FE8-4304F3B5BE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3173" y="3721329"/>
              <a:ext cx="1581232" cy="1581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10959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DD4DEED-F33C-D998-9564-F2ACEE96DAC7}"/>
              </a:ext>
            </a:extLst>
          </p:cNvPr>
          <p:cNvGrpSpPr/>
          <p:nvPr/>
        </p:nvGrpSpPr>
        <p:grpSpPr>
          <a:xfrm>
            <a:off x="651753" y="24164"/>
            <a:ext cx="5407975" cy="3440714"/>
            <a:chOff x="0" y="0"/>
            <a:chExt cx="5389563" cy="3429000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CC9CD432-4440-3EAD-03E1-233DB1DBC0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38956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B5C2A92-299B-F3FD-B281-61521B87E35F}"/>
                </a:ext>
              </a:extLst>
            </p:cNvPr>
            <p:cNvSpPr txBox="1"/>
            <p:nvPr/>
          </p:nvSpPr>
          <p:spPr>
            <a:xfrm>
              <a:off x="4495434" y="24164"/>
              <a:ext cx="85798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i="0" u="none" strike="noStrike" dirty="0">
                  <a:ln w="0"/>
                  <a:solidFill>
                    <a:srgbClr val="FFC00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PT Sans Narrow" panose="020B0506020203020204" pitchFamily="34" charset="77"/>
                </a:rPr>
                <a:t>MIPS</a:t>
              </a:r>
              <a:endParaRPr lang="en-US" sz="2800" b="1" dirty="0">
                <a:ln w="0"/>
                <a:solidFill>
                  <a:srgbClr val="FFC00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896F7DD-CF11-F9C7-9AA1-6922A84DC430}"/>
              </a:ext>
            </a:extLst>
          </p:cNvPr>
          <p:cNvGrpSpPr/>
          <p:nvPr/>
        </p:nvGrpSpPr>
        <p:grpSpPr>
          <a:xfrm>
            <a:off x="6096000" y="-11715"/>
            <a:ext cx="4939081" cy="3429001"/>
            <a:chOff x="7515223" y="-11715"/>
            <a:chExt cx="4939081" cy="3429001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ABF40000-6534-4A01-75D9-5D6DC1DB5B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5223" y="-11715"/>
              <a:ext cx="4676777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80AC14-4BD7-A508-A147-E9CE95D42250}"/>
                </a:ext>
              </a:extLst>
            </p:cNvPr>
            <p:cNvSpPr txBox="1"/>
            <p:nvPr/>
          </p:nvSpPr>
          <p:spPr>
            <a:xfrm>
              <a:off x="11177220" y="24164"/>
              <a:ext cx="127708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>
                  <a:ln w="0"/>
                  <a:solidFill>
                    <a:srgbClr val="FFC00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PT Sans Narrow" panose="020B0506020203020204" pitchFamily="34" charset="77"/>
                </a:rPr>
                <a:t>MAX</a:t>
              </a:r>
              <a:endParaRPr lang="en-US" sz="2800" b="1" dirty="0">
                <a:ln w="0"/>
                <a:solidFill>
                  <a:srgbClr val="FFC00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A48D880-7F92-68B0-8655-28437F7FFBC2}"/>
              </a:ext>
            </a:extLst>
          </p:cNvPr>
          <p:cNvGrpSpPr/>
          <p:nvPr/>
        </p:nvGrpSpPr>
        <p:grpSpPr>
          <a:xfrm>
            <a:off x="6095999" y="3417286"/>
            <a:ext cx="4676777" cy="3514295"/>
            <a:chOff x="7515222" y="3417286"/>
            <a:chExt cx="4676777" cy="3514295"/>
          </a:xfrm>
        </p:grpSpPr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9EAF8F73-9B7C-8F18-8552-A224BC610C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5222" y="3417286"/>
              <a:ext cx="4676777" cy="3514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2E86621-67F3-F765-8283-32D970DFF0D0}"/>
                </a:ext>
              </a:extLst>
            </p:cNvPr>
            <p:cNvSpPr txBox="1"/>
            <p:nvPr/>
          </p:nvSpPr>
          <p:spPr>
            <a:xfrm>
              <a:off x="10752992" y="3429000"/>
              <a:ext cx="127708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ln w="0"/>
                  <a:solidFill>
                    <a:srgbClr val="FFC00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PT Sans Narrow" panose="020B0506020203020204" pitchFamily="34" charset="77"/>
                </a:rPr>
                <a:t>MoDLS</a:t>
              </a:r>
              <a:endParaRPr lang="en-US" sz="2800" b="1" dirty="0">
                <a:ln w="0"/>
                <a:solidFill>
                  <a:srgbClr val="FFC00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358159B-F436-2D89-224D-EBA725439B70}"/>
              </a:ext>
            </a:extLst>
          </p:cNvPr>
          <p:cNvGrpSpPr/>
          <p:nvPr/>
        </p:nvGrpSpPr>
        <p:grpSpPr>
          <a:xfrm>
            <a:off x="651753" y="3447389"/>
            <a:ext cx="5407975" cy="3440714"/>
            <a:chOff x="0" y="4543293"/>
            <a:chExt cx="5389563" cy="3429000"/>
          </a:xfrm>
        </p:grpSpPr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93098F10-FEFC-5C28-0F17-D0A029BDB6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" b="15432"/>
            <a:stretch/>
          </p:blipFill>
          <p:spPr bwMode="auto">
            <a:xfrm>
              <a:off x="0" y="4543293"/>
              <a:ext cx="538956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5EB705-24BE-03C9-0FCD-96447AD44532}"/>
                </a:ext>
              </a:extLst>
            </p:cNvPr>
            <p:cNvSpPr txBox="1"/>
            <p:nvPr/>
          </p:nvSpPr>
          <p:spPr>
            <a:xfrm>
              <a:off x="3961666" y="4651213"/>
              <a:ext cx="127708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i="0" u="none" strike="noStrike" dirty="0" err="1">
                  <a:ln w="0"/>
                  <a:solidFill>
                    <a:srgbClr val="FFC00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PT Sans Narrow" panose="020B0506020203020204" pitchFamily="34" charset="77"/>
                </a:rPr>
                <a:t>RaDAPS</a:t>
              </a:r>
              <a:endParaRPr lang="en-US" sz="2800" b="1" dirty="0">
                <a:ln w="0"/>
                <a:solidFill>
                  <a:srgbClr val="FFC00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139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4EFC-2B96-7644-B907-331B65770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Deployment 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E9259-AC4C-8C49-B73E-81EEE8D77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4"/>
            <a:ext cx="6161046" cy="500667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Successful year for </a:t>
            </a:r>
            <a:r>
              <a:rPr lang="en-US" dirty="0" err="1"/>
              <a:t>MAPNet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All 4 Platforms deployed for all 5 IOPS</a:t>
            </a:r>
            <a:endParaRPr lang="en-US" b="1" dirty="0"/>
          </a:p>
          <a:p>
            <a:pPr>
              <a:lnSpc>
                <a:spcPct val="120000"/>
              </a:lnSpc>
            </a:pPr>
            <a:r>
              <a:rPr lang="en-US" dirty="0"/>
              <a:t>Soundings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Soundings accompanied MIPS (</a:t>
            </a:r>
            <a:r>
              <a:rPr lang="en-US" dirty="0" err="1"/>
              <a:t>iMet</a:t>
            </a:r>
            <a:r>
              <a:rPr lang="en-US" dirty="0"/>
              <a:t>), </a:t>
            </a:r>
            <a:r>
              <a:rPr lang="en-US" dirty="0" err="1"/>
              <a:t>RaDAPS</a:t>
            </a:r>
            <a:r>
              <a:rPr lang="en-US" dirty="0"/>
              <a:t> (</a:t>
            </a:r>
            <a:r>
              <a:rPr lang="en-US" dirty="0" err="1"/>
              <a:t>iMet</a:t>
            </a:r>
            <a:r>
              <a:rPr lang="en-US" dirty="0"/>
              <a:t>), and </a:t>
            </a:r>
            <a:r>
              <a:rPr lang="en-US" dirty="0" err="1"/>
              <a:t>MoDLS</a:t>
            </a:r>
            <a:r>
              <a:rPr lang="en-US" dirty="0"/>
              <a:t> (</a:t>
            </a:r>
            <a:r>
              <a:rPr lang="en-US" dirty="0" err="1"/>
              <a:t>Windsond</a:t>
            </a:r>
            <a:r>
              <a:rPr lang="en-US" dirty="0"/>
              <a:t>)</a:t>
            </a:r>
          </a:p>
          <a:p>
            <a:pPr lvl="2">
              <a:lnSpc>
                <a:spcPct val="120000"/>
              </a:lnSpc>
            </a:pPr>
            <a:r>
              <a:rPr lang="en-US" dirty="0" err="1"/>
              <a:t>Windsonds</a:t>
            </a:r>
            <a:r>
              <a:rPr lang="en-US" dirty="0"/>
              <a:t> with MAX for IOP 4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Release times coordinated with other PIs (1-2 </a:t>
            </a:r>
            <a:r>
              <a:rPr lang="en-US" dirty="0" err="1"/>
              <a:t>hr</a:t>
            </a:r>
            <a:r>
              <a:rPr lang="en-US" dirty="0"/>
              <a:t> launches)</a:t>
            </a:r>
          </a:p>
          <a:p>
            <a:pPr>
              <a:lnSpc>
                <a:spcPct val="120000"/>
              </a:lnSpc>
            </a:pPr>
            <a:r>
              <a:rPr lang="en-US" dirty="0"/>
              <a:t>Noteworthy Issues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MIPS - </a:t>
            </a:r>
            <a:r>
              <a:rPr lang="en-US" b="1" dirty="0"/>
              <a:t>XPR down due to bad STALO and amp (long lead times)</a:t>
            </a:r>
          </a:p>
          <a:p>
            <a:pPr lvl="1">
              <a:lnSpc>
                <a:spcPct val="120000"/>
              </a:lnSpc>
            </a:pPr>
            <a:r>
              <a:rPr lang="en-US" b="1" dirty="0" err="1"/>
              <a:t>RaDAPS</a:t>
            </a:r>
            <a:r>
              <a:rPr lang="en-US" b="1" dirty="0"/>
              <a:t> – 915 RWP wind data degraded due to manufacturer software issue. Winds quality varies</a:t>
            </a:r>
          </a:p>
          <a:p>
            <a:pPr lvl="1">
              <a:lnSpc>
                <a:spcPct val="120000"/>
              </a:lnSpc>
            </a:pPr>
            <a:r>
              <a:rPr lang="en-US" b="1" dirty="0"/>
              <a:t>MAX – failed EL motor during IOP 4 prevented scans above 1 deg but still operated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More detailed </a:t>
            </a:r>
            <a:r>
              <a:rPr lang="en-US" dirty="0" err="1"/>
              <a:t>MAPNet</a:t>
            </a:r>
            <a:r>
              <a:rPr lang="en-US" dirty="0"/>
              <a:t> IOP summaries are available on the Field Catalog</a:t>
            </a:r>
          </a:p>
        </p:txBody>
      </p:sp>
      <p:graphicFrame>
        <p:nvGraphicFramePr>
          <p:cNvPr id="4" name="Google Shape;84;p16">
            <a:extLst>
              <a:ext uri="{FF2B5EF4-FFF2-40B4-BE49-F238E27FC236}">
                <a16:creationId xmlns:a16="http://schemas.microsoft.com/office/drawing/2014/main" id="{6758A699-129C-D01F-EB14-52DA082825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9646350"/>
              </p:ext>
            </p:extLst>
          </p:nvPr>
        </p:nvGraphicFramePr>
        <p:xfrm>
          <a:off x="6850186" y="1929957"/>
          <a:ext cx="5248030" cy="304881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51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8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96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96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348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tx1"/>
                        </a:solidFill>
                      </a:endParaRPr>
                    </a:p>
                  </a:txBody>
                  <a:tcPr marL="109163" marR="109163" marT="109163" marB="10916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 dirty="0">
                          <a:solidFill>
                            <a:schemeClr val="tx1"/>
                          </a:solidFill>
                        </a:rPr>
                        <a:t>MIPS</a:t>
                      </a:r>
                      <a:endParaRPr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109163" marR="109163" marT="109163" marB="10916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 dirty="0" err="1">
                          <a:solidFill>
                            <a:schemeClr val="tx1"/>
                          </a:solidFill>
                        </a:rPr>
                        <a:t>RaDAPS</a:t>
                      </a:r>
                      <a:endParaRPr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109163" marR="109163" marT="109163" marB="10916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 dirty="0" err="1">
                          <a:solidFill>
                            <a:schemeClr val="tx1"/>
                          </a:solidFill>
                        </a:rPr>
                        <a:t>MoDLS</a:t>
                      </a:r>
                      <a:endParaRPr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109163" marR="109163" marT="109163" marB="10916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 dirty="0">
                          <a:solidFill>
                            <a:schemeClr val="tx1"/>
                          </a:solidFill>
                        </a:rPr>
                        <a:t>MAX</a:t>
                      </a:r>
                      <a:endParaRPr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109163" marR="109163" marT="109163" marB="10916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92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 dirty="0">
                          <a:solidFill>
                            <a:schemeClr val="tx1"/>
                          </a:solidFill>
                        </a:rPr>
                        <a:t>IOP 1</a:t>
                      </a:r>
                      <a:endParaRPr sz="1300" dirty="0">
                        <a:solidFill>
                          <a:schemeClr val="tx1"/>
                        </a:solidFill>
                      </a:endParaRPr>
                    </a:p>
                  </a:txBody>
                  <a:tcPr marL="109163" marR="109163" marT="109163" marB="10916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chemeClr val="tx1"/>
                          </a:solidFill>
                        </a:rPr>
                        <a:t>Deployed</a:t>
                      </a:r>
                      <a:endParaRPr sz="1300" dirty="0">
                        <a:solidFill>
                          <a:schemeClr val="tx1"/>
                        </a:solidFill>
                      </a:endParaRPr>
                    </a:p>
                  </a:txBody>
                  <a:tcPr marL="109163" marR="109163" marT="109163" marB="109163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chemeClr val="tx1"/>
                          </a:solidFill>
                        </a:rPr>
                        <a:t>Deployed</a:t>
                      </a:r>
                      <a:endParaRPr sz="1300" dirty="0">
                        <a:solidFill>
                          <a:schemeClr val="tx1"/>
                        </a:solidFill>
                      </a:endParaRPr>
                    </a:p>
                  </a:txBody>
                  <a:tcPr marL="109163" marR="109163" marT="109163" marB="109163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chemeClr val="tx1"/>
                          </a:solidFill>
                        </a:rPr>
                        <a:t>Deployed</a:t>
                      </a:r>
                      <a:endParaRPr sz="1300" dirty="0">
                        <a:solidFill>
                          <a:schemeClr val="tx1"/>
                        </a:solidFill>
                      </a:endParaRPr>
                    </a:p>
                  </a:txBody>
                  <a:tcPr marL="109163" marR="109163" marT="109163" marB="109163">
                    <a:solidFill>
                      <a:srgbClr val="02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tx1"/>
                          </a:solidFill>
                        </a:rPr>
                        <a:t>Deployed</a:t>
                      </a:r>
                      <a:endParaRPr sz="1300">
                        <a:solidFill>
                          <a:schemeClr val="tx1"/>
                        </a:solidFill>
                      </a:endParaRPr>
                    </a:p>
                  </a:txBody>
                  <a:tcPr marL="109163" marR="109163" marT="109163" marB="109163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92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 dirty="0">
                          <a:solidFill>
                            <a:schemeClr val="tx1"/>
                          </a:solidFill>
                        </a:rPr>
                        <a:t>IOP 2</a:t>
                      </a:r>
                      <a:endParaRPr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109163" marR="109163" marT="109163" marB="10916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chemeClr val="tx1"/>
                          </a:solidFill>
                        </a:rPr>
                        <a:t>Deployed</a:t>
                      </a:r>
                      <a:endParaRPr sz="1300" dirty="0">
                        <a:solidFill>
                          <a:schemeClr val="tx1"/>
                        </a:solidFill>
                      </a:endParaRPr>
                    </a:p>
                  </a:txBody>
                  <a:tcPr marL="109163" marR="109163" marT="109163" marB="109163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chemeClr val="tx1"/>
                          </a:solidFill>
                        </a:rPr>
                        <a:t>Deployed</a:t>
                      </a:r>
                      <a:endParaRPr sz="1300" dirty="0">
                        <a:solidFill>
                          <a:schemeClr val="tx1"/>
                        </a:solidFill>
                      </a:endParaRPr>
                    </a:p>
                  </a:txBody>
                  <a:tcPr marL="109163" marR="109163" marT="109163" marB="109163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chemeClr val="tx1"/>
                          </a:solidFill>
                        </a:rPr>
                        <a:t>Deployed</a:t>
                      </a:r>
                      <a:endParaRPr sz="1300" dirty="0">
                        <a:solidFill>
                          <a:schemeClr val="tx1"/>
                        </a:solidFill>
                      </a:endParaRPr>
                    </a:p>
                  </a:txBody>
                  <a:tcPr marL="109163" marR="109163" marT="109163" marB="109163">
                    <a:solidFill>
                      <a:srgbClr val="02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tx1"/>
                          </a:solidFill>
                        </a:rPr>
                        <a:t>Deployed</a:t>
                      </a:r>
                      <a:endParaRPr sz="1300">
                        <a:solidFill>
                          <a:schemeClr val="tx1"/>
                        </a:solidFill>
                      </a:endParaRPr>
                    </a:p>
                  </a:txBody>
                  <a:tcPr marL="109163" marR="109163" marT="109163" marB="109163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92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 dirty="0">
                          <a:solidFill>
                            <a:schemeClr val="tx1"/>
                          </a:solidFill>
                        </a:rPr>
                        <a:t>IOP 3</a:t>
                      </a:r>
                      <a:endParaRPr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109163" marR="109163" marT="109163" marB="10916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chemeClr val="tx1"/>
                          </a:solidFill>
                        </a:rPr>
                        <a:t>Deployed</a:t>
                      </a:r>
                      <a:endParaRPr sz="1300" dirty="0">
                        <a:solidFill>
                          <a:schemeClr val="tx1"/>
                        </a:solidFill>
                      </a:endParaRPr>
                    </a:p>
                  </a:txBody>
                  <a:tcPr marL="109163" marR="109163" marT="109163" marB="109163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chemeClr val="tx1"/>
                          </a:solidFill>
                        </a:rPr>
                        <a:t>Deployed</a:t>
                      </a:r>
                      <a:endParaRPr sz="1300" dirty="0">
                        <a:solidFill>
                          <a:schemeClr val="tx1"/>
                        </a:solidFill>
                      </a:endParaRPr>
                    </a:p>
                  </a:txBody>
                  <a:tcPr marL="109163" marR="109163" marT="109163" marB="109163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chemeClr val="tx1"/>
                          </a:solidFill>
                        </a:rPr>
                        <a:t>Deployed</a:t>
                      </a:r>
                      <a:endParaRPr sz="1300" dirty="0">
                        <a:solidFill>
                          <a:schemeClr val="tx1"/>
                        </a:solidFill>
                      </a:endParaRPr>
                    </a:p>
                  </a:txBody>
                  <a:tcPr marL="109163" marR="109163" marT="109163" marB="109163">
                    <a:solidFill>
                      <a:srgbClr val="02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tx1"/>
                          </a:solidFill>
                        </a:rPr>
                        <a:t>Deployed</a:t>
                      </a:r>
                      <a:endParaRPr sz="1300">
                        <a:solidFill>
                          <a:schemeClr val="tx1"/>
                        </a:solidFill>
                      </a:endParaRPr>
                    </a:p>
                  </a:txBody>
                  <a:tcPr marL="109163" marR="109163" marT="109163" marB="109163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92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 dirty="0">
                          <a:solidFill>
                            <a:schemeClr val="tx1"/>
                          </a:solidFill>
                        </a:rPr>
                        <a:t>IOP 4</a:t>
                      </a:r>
                      <a:endParaRPr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109163" marR="109163" marT="109163" marB="10916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chemeClr val="tx1"/>
                          </a:solidFill>
                        </a:rPr>
                        <a:t>Deployed (at SWIRLL)</a:t>
                      </a:r>
                      <a:endParaRPr sz="1300" dirty="0">
                        <a:solidFill>
                          <a:schemeClr val="tx1"/>
                        </a:solidFill>
                      </a:endParaRPr>
                    </a:p>
                  </a:txBody>
                  <a:tcPr marL="109163" marR="109163" marT="109163" marB="109163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chemeClr val="tx1"/>
                          </a:solidFill>
                        </a:rPr>
                        <a:t>Deployed</a:t>
                      </a:r>
                      <a:endParaRPr sz="1300" dirty="0">
                        <a:solidFill>
                          <a:schemeClr val="tx1"/>
                        </a:solidFill>
                      </a:endParaRPr>
                    </a:p>
                  </a:txBody>
                  <a:tcPr marL="109163" marR="109163" marT="109163" marB="109163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chemeClr val="tx1"/>
                          </a:solidFill>
                        </a:rPr>
                        <a:t>Deployed</a:t>
                      </a:r>
                      <a:endParaRPr sz="1300" dirty="0">
                        <a:solidFill>
                          <a:schemeClr val="tx1"/>
                        </a:solidFill>
                      </a:endParaRPr>
                    </a:p>
                  </a:txBody>
                  <a:tcPr marL="109163" marR="109163" marT="109163" marB="109163">
                    <a:solidFill>
                      <a:srgbClr val="02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chemeClr val="tx1"/>
                          </a:solidFill>
                        </a:rPr>
                        <a:t>Deployed</a:t>
                      </a:r>
                      <a:endParaRPr sz="1300" dirty="0">
                        <a:solidFill>
                          <a:schemeClr val="tx1"/>
                        </a:solidFill>
                      </a:endParaRPr>
                    </a:p>
                  </a:txBody>
                  <a:tcPr marL="109163" marR="109163" marT="109163" marB="109163">
                    <a:solidFill>
                      <a:srgbClr val="FFC0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92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IOP 5</a:t>
                      </a:r>
                      <a:endParaRPr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109163" marR="109163" marT="109163" marB="10916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Deployed</a:t>
                      </a:r>
                      <a:endParaRPr sz="1300" dirty="0">
                        <a:solidFill>
                          <a:schemeClr val="tx1"/>
                        </a:solidFill>
                      </a:endParaRPr>
                    </a:p>
                  </a:txBody>
                  <a:tcPr marL="109163" marR="109163" marT="109163" marB="109163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Deployed</a:t>
                      </a:r>
                      <a:endParaRPr sz="1300" dirty="0">
                        <a:solidFill>
                          <a:schemeClr val="tx1"/>
                        </a:solidFill>
                      </a:endParaRPr>
                    </a:p>
                  </a:txBody>
                  <a:tcPr marL="109163" marR="109163" marT="109163" marB="109163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Deployed</a:t>
                      </a:r>
                      <a:endParaRPr sz="1300" dirty="0">
                        <a:solidFill>
                          <a:schemeClr val="tx1"/>
                        </a:solidFill>
                      </a:endParaRPr>
                    </a:p>
                  </a:txBody>
                  <a:tcPr marL="109163" marR="109163" marT="109163" marB="109163">
                    <a:solidFill>
                      <a:srgbClr val="02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Deployed</a:t>
                      </a:r>
                      <a:endParaRPr sz="1300" dirty="0">
                        <a:solidFill>
                          <a:schemeClr val="tx1"/>
                        </a:solidFill>
                      </a:endParaRPr>
                    </a:p>
                  </a:txBody>
                  <a:tcPr marL="109163" marR="109163" marT="109163" marB="109163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34322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C5332EC-56D4-1416-D060-34B8B638395C}"/>
              </a:ext>
            </a:extLst>
          </p:cNvPr>
          <p:cNvSpPr/>
          <p:nvPr/>
        </p:nvSpPr>
        <p:spPr>
          <a:xfrm>
            <a:off x="6943970" y="5205857"/>
            <a:ext cx="300624" cy="300624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223152-D44D-D573-FBF9-7C3015F1C093}"/>
              </a:ext>
            </a:extLst>
          </p:cNvPr>
          <p:cNvSpPr txBox="1"/>
          <p:nvPr/>
        </p:nvSpPr>
        <p:spPr>
          <a:xfrm>
            <a:off x="7244594" y="5205859"/>
            <a:ext cx="2388296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dirty="0"/>
              <a:t>Deployed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801AE8-4C24-DC39-CCC6-9AD4227EE8C8}"/>
              </a:ext>
            </a:extLst>
          </p:cNvPr>
          <p:cNvSpPr/>
          <p:nvPr/>
        </p:nvSpPr>
        <p:spPr>
          <a:xfrm>
            <a:off x="8221785" y="5205857"/>
            <a:ext cx="300624" cy="300624"/>
          </a:xfrm>
          <a:prstGeom prst="rect">
            <a:avLst/>
          </a:prstGeom>
          <a:solidFill>
            <a:srgbClr val="FFC0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D29F3C-61EE-C11B-57D0-740E55DB1C82}"/>
              </a:ext>
            </a:extLst>
          </p:cNvPr>
          <p:cNvSpPr txBox="1"/>
          <p:nvPr/>
        </p:nvSpPr>
        <p:spPr>
          <a:xfrm>
            <a:off x="8522409" y="5205857"/>
            <a:ext cx="2388296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dirty="0"/>
              <a:t>Deployed w/issues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48A7E6-F036-5C38-EF14-B8528E5843AF}"/>
              </a:ext>
            </a:extLst>
          </p:cNvPr>
          <p:cNvSpPr/>
          <p:nvPr/>
        </p:nvSpPr>
        <p:spPr>
          <a:xfrm>
            <a:off x="10281628" y="5205857"/>
            <a:ext cx="300624" cy="3006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EF86E0-76AC-216B-AAAF-A3DD0393543E}"/>
              </a:ext>
            </a:extLst>
          </p:cNvPr>
          <p:cNvSpPr txBox="1"/>
          <p:nvPr/>
        </p:nvSpPr>
        <p:spPr>
          <a:xfrm>
            <a:off x="10582252" y="5205858"/>
            <a:ext cx="2388296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dirty="0"/>
              <a:t>Not Deployed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4BB876-EE38-60C8-73A3-73F318F7840F}"/>
              </a:ext>
            </a:extLst>
          </p:cNvPr>
          <p:cNvGrpSpPr/>
          <p:nvPr/>
        </p:nvGrpSpPr>
        <p:grpSpPr>
          <a:xfrm>
            <a:off x="9501722" y="5896059"/>
            <a:ext cx="2596494" cy="961941"/>
            <a:chOff x="1419984" y="3429000"/>
            <a:chExt cx="5707610" cy="211453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6316340-DD49-86D4-5F19-22D7A2F8EAB7}"/>
                </a:ext>
              </a:extLst>
            </p:cNvPr>
            <p:cNvGrpSpPr/>
            <p:nvPr/>
          </p:nvGrpSpPr>
          <p:grpSpPr>
            <a:xfrm>
              <a:off x="1419984" y="3429000"/>
              <a:ext cx="5707610" cy="2114539"/>
              <a:chOff x="1419984" y="3429000"/>
              <a:chExt cx="5707610" cy="2114539"/>
            </a:xfrm>
          </p:grpSpPr>
          <p:pic>
            <p:nvPicPr>
              <p:cNvPr id="17" name="Picture 16" descr="A blue and white logo&#10;&#10;Description automatically generated">
                <a:extLst>
                  <a:ext uri="{FF2B5EF4-FFF2-40B4-BE49-F238E27FC236}">
                    <a16:creationId xmlns:a16="http://schemas.microsoft.com/office/drawing/2014/main" id="{57CE3B4E-CE43-9461-D993-088E5FAE6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9984" y="3480350"/>
                <a:ext cx="2063189" cy="2063189"/>
              </a:xfrm>
              <a:prstGeom prst="rect">
                <a:avLst/>
              </a:prstGeom>
            </p:spPr>
          </p:pic>
          <p:pic>
            <p:nvPicPr>
              <p:cNvPr id="18" name="Picture 17" descr="A logo of a globe with a gold cogwheel&#10;&#10;Description automatically generated">
                <a:extLst>
                  <a:ext uri="{FF2B5EF4-FFF2-40B4-BE49-F238E27FC236}">
                    <a16:creationId xmlns:a16="http://schemas.microsoft.com/office/drawing/2014/main" id="{F5AB5B74-01AC-753A-014A-291DD2750E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64405" y="3429000"/>
                <a:ext cx="2063189" cy="2063189"/>
              </a:xfrm>
              <a:prstGeom prst="rect">
                <a:avLst/>
              </a:prstGeom>
            </p:spPr>
          </p:pic>
        </p:grp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C0EECE77-9D72-A2C5-98C8-5221C8285E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3173" y="3721329"/>
              <a:ext cx="1581232" cy="1581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0506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" name="Google Shape;122;p5"/>
          <p:cNvGraphicFramePr/>
          <p:nvPr/>
        </p:nvGraphicFramePr>
        <p:xfrm>
          <a:off x="306949" y="622890"/>
          <a:ext cx="11885051" cy="5243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9222911" imgH="4068931" progId="Word.Document.12">
                  <p:embed/>
                </p:oleObj>
              </mc:Choice>
              <mc:Fallback>
                <p:oleObj r:id="rId3" imgW="9222911" imgH="4068931" progId="Word.Document.12">
                  <p:embed/>
                  <p:pic>
                    <p:nvPicPr>
                      <p:cNvPr id="122" name="Google Shape;122;p5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306949" y="622890"/>
                        <a:ext cx="11885051" cy="5243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1D011999-7346-B5A3-84B6-DBADC557A6F6}"/>
              </a:ext>
            </a:extLst>
          </p:cNvPr>
          <p:cNvGrpSpPr/>
          <p:nvPr/>
        </p:nvGrpSpPr>
        <p:grpSpPr>
          <a:xfrm>
            <a:off x="9501722" y="5896059"/>
            <a:ext cx="2596494" cy="961941"/>
            <a:chOff x="1419984" y="3429000"/>
            <a:chExt cx="5707610" cy="211453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A1CF20C-B653-2C8C-A40A-247576B1B04F}"/>
                </a:ext>
              </a:extLst>
            </p:cNvPr>
            <p:cNvGrpSpPr/>
            <p:nvPr/>
          </p:nvGrpSpPr>
          <p:grpSpPr>
            <a:xfrm>
              <a:off x="1419984" y="3429000"/>
              <a:ext cx="5707610" cy="2114539"/>
              <a:chOff x="1419984" y="3429000"/>
              <a:chExt cx="5707610" cy="2114539"/>
            </a:xfrm>
          </p:grpSpPr>
          <p:pic>
            <p:nvPicPr>
              <p:cNvPr id="8" name="Picture 7" descr="A blue and white logo&#10;&#10;Description automatically generated">
                <a:extLst>
                  <a:ext uri="{FF2B5EF4-FFF2-40B4-BE49-F238E27FC236}">
                    <a16:creationId xmlns:a16="http://schemas.microsoft.com/office/drawing/2014/main" id="{E3CC262B-C91F-E779-EAB7-E5A3648B30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19984" y="3480350"/>
                <a:ext cx="2063189" cy="2063189"/>
              </a:xfrm>
              <a:prstGeom prst="rect">
                <a:avLst/>
              </a:prstGeom>
            </p:spPr>
          </p:pic>
          <p:pic>
            <p:nvPicPr>
              <p:cNvPr id="9" name="Picture 8" descr="A logo of a globe with a gold cogwheel&#10;&#10;Description automatically generated">
                <a:extLst>
                  <a:ext uri="{FF2B5EF4-FFF2-40B4-BE49-F238E27FC236}">
                    <a16:creationId xmlns:a16="http://schemas.microsoft.com/office/drawing/2014/main" id="{F8756917-4E29-36CD-B46E-081B37895E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64405" y="3429000"/>
                <a:ext cx="2063189" cy="2063189"/>
              </a:xfrm>
              <a:prstGeom prst="rect">
                <a:avLst/>
              </a:prstGeom>
            </p:spPr>
          </p:pic>
        </p:grp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755C8D76-A5A3-A8D3-8018-57BF6AFA0E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3173" y="3721329"/>
              <a:ext cx="1581232" cy="1581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36634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9CE4C-5E63-0442-8F34-5CC425162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In-Field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B60E1-035B-6548-8EA7-19D72D00D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8596668" cy="525976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600" dirty="0"/>
              <a:t>MAX – Operated in two modes</a:t>
            </a:r>
          </a:p>
          <a:p>
            <a:pPr lvl="1">
              <a:lnSpc>
                <a:spcPct val="120000"/>
              </a:lnSpc>
            </a:pPr>
            <a:r>
              <a:rPr lang="en-US" sz="2500" dirty="0"/>
              <a:t> For convection &gt; 50 km range: BL scans focused on low-level BL </a:t>
            </a:r>
            <a:r>
              <a:rPr lang="en-US" sz="2500" dirty="0" err="1"/>
              <a:t>obs</a:t>
            </a:r>
            <a:r>
              <a:rPr lang="en-US" sz="2500" dirty="0"/>
              <a:t>, RHIs over profilers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BL Scans: 0.7°, 1.3°, 2°, 2.7°, 3.7°, 5°, 7°, 9°; PRF 1200 Hz, Pulse width of 0.8 microseconds </a:t>
            </a:r>
            <a:endParaRPr lang="en-US" sz="2300" dirty="0"/>
          </a:p>
          <a:p>
            <a:pPr lvl="1">
              <a:lnSpc>
                <a:spcPct val="120000"/>
              </a:lnSpc>
            </a:pPr>
            <a:r>
              <a:rPr lang="en-US" sz="2500" dirty="0"/>
              <a:t>For convection &lt; 50 km range: faster scan rate, 360 sec update time; shallow, deep, shallow, deep</a:t>
            </a:r>
          </a:p>
          <a:p>
            <a:pPr lvl="2">
              <a:lnSpc>
                <a:spcPct val="120000"/>
              </a:lnSpc>
            </a:pPr>
            <a:r>
              <a:rPr lang="en-US" sz="2300" dirty="0"/>
              <a:t>Shallow Scan Sequence - 0.7, 1.5, 2.6 3.8, 5; pulse with: 0.4 microseconds </a:t>
            </a:r>
          </a:p>
          <a:p>
            <a:pPr lvl="2">
              <a:lnSpc>
                <a:spcPct val="120000"/>
              </a:lnSpc>
            </a:pPr>
            <a:r>
              <a:rPr lang="en-US" sz="2300" dirty="0"/>
              <a:t>Deep Scan Sequence - 0.7, 1.5, 2.6, 6, 9; pulse with: 0.4 microseconds </a:t>
            </a:r>
          </a:p>
          <a:p>
            <a:pPr lvl="1">
              <a:lnSpc>
                <a:spcPct val="120000"/>
              </a:lnSpc>
            </a:pPr>
            <a:r>
              <a:rPr lang="en-US" sz="2500" dirty="0"/>
              <a:t>Bird baths at the end of IOPs when time and precipitation allowed 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Wind Profilers used a standard mode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Averaged winds every 5 minutes and 60 minutes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Lidar – Operated in two modes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VAD scans every 5 minutes - 15° elevation (8-point) and 60° elevation(6-point)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vertical stares in between VAD scans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Radiometers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Zenith-only </a:t>
            </a:r>
            <a:r>
              <a:rPr lang="en-US" sz="2400" dirty="0" err="1"/>
              <a:t>obs</a:t>
            </a:r>
            <a:endParaRPr lang="en-US" sz="2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71B715-E2D1-EAD2-A674-71EEF367D5D7}"/>
              </a:ext>
            </a:extLst>
          </p:cNvPr>
          <p:cNvGrpSpPr/>
          <p:nvPr/>
        </p:nvGrpSpPr>
        <p:grpSpPr>
          <a:xfrm>
            <a:off x="9501722" y="5896059"/>
            <a:ext cx="2596494" cy="961941"/>
            <a:chOff x="1419984" y="3429000"/>
            <a:chExt cx="5707610" cy="211453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D6739CB-1104-AFE4-7CF3-83029C00862A}"/>
                </a:ext>
              </a:extLst>
            </p:cNvPr>
            <p:cNvGrpSpPr/>
            <p:nvPr/>
          </p:nvGrpSpPr>
          <p:grpSpPr>
            <a:xfrm>
              <a:off x="1419984" y="3429000"/>
              <a:ext cx="5707610" cy="2114539"/>
              <a:chOff x="1419984" y="3429000"/>
              <a:chExt cx="5707610" cy="2114539"/>
            </a:xfrm>
          </p:grpSpPr>
          <p:pic>
            <p:nvPicPr>
              <p:cNvPr id="10" name="Picture 9" descr="A blue and white logo&#10;&#10;Description automatically generated">
                <a:extLst>
                  <a:ext uri="{FF2B5EF4-FFF2-40B4-BE49-F238E27FC236}">
                    <a16:creationId xmlns:a16="http://schemas.microsoft.com/office/drawing/2014/main" id="{A83DA9F0-7EC5-CF6B-DE96-45CFD15DAC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9984" y="3480350"/>
                <a:ext cx="2063189" cy="2063189"/>
              </a:xfrm>
              <a:prstGeom prst="rect">
                <a:avLst/>
              </a:prstGeom>
            </p:spPr>
          </p:pic>
          <p:pic>
            <p:nvPicPr>
              <p:cNvPr id="11" name="Picture 10" descr="A logo of a globe with a gold cogwheel&#10;&#10;Description automatically generated">
                <a:extLst>
                  <a:ext uri="{FF2B5EF4-FFF2-40B4-BE49-F238E27FC236}">
                    <a16:creationId xmlns:a16="http://schemas.microsoft.com/office/drawing/2014/main" id="{FA771C6F-7DD5-C56A-EB19-0D137F2B6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64405" y="3429000"/>
                <a:ext cx="2063189" cy="2063189"/>
              </a:xfrm>
              <a:prstGeom prst="rect">
                <a:avLst/>
              </a:prstGeom>
            </p:spPr>
          </p:pic>
        </p:grp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8B26A786-9A64-08CE-D2D7-B0FE73D3E3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3173" y="3721329"/>
              <a:ext cx="1581232" cy="1581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30788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ABE76-8BC2-2644-B603-17BC414B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Quality Control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3AC09-23E7-BD4E-8F40-18CC3EE79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601045"/>
            <a:ext cx="8989657" cy="4647830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120000"/>
              </a:lnSpc>
              <a:spcBef>
                <a:spcPts val="1000"/>
              </a:spcBef>
              <a:buSzPct val="80000"/>
              <a:buChar char=""/>
            </a:pPr>
            <a:r>
              <a:rPr lang="en-US" sz="1600" dirty="0"/>
              <a:t>All data were checked for inconsistencies; data points corrected or omitted where necessary</a:t>
            </a:r>
          </a:p>
          <a:p>
            <a:pPr marL="342900" indent="-342900">
              <a:lnSpc>
                <a:spcPct val="120000"/>
              </a:lnSpc>
              <a:spcBef>
                <a:spcPts val="1000"/>
              </a:spcBef>
              <a:buSzPct val="80000"/>
              <a:buChar char=""/>
            </a:pPr>
            <a:r>
              <a:rPr lang="en-US" sz="1600" dirty="0"/>
              <a:t>Wind profilers - Software-controlled QC Algorithm used (provides confidence flag for data, ranging 0-1) does a good job; headings verified; no other QC performed</a:t>
            </a:r>
          </a:p>
          <a:p>
            <a:pPr marL="342900" indent="-342900">
              <a:lnSpc>
                <a:spcPct val="120000"/>
              </a:lnSpc>
              <a:spcBef>
                <a:spcPts val="1000"/>
              </a:spcBef>
              <a:buSzPct val="80000"/>
              <a:buChar char=""/>
            </a:pPr>
            <a:r>
              <a:rPr lang="en-US" sz="1600" dirty="0"/>
              <a:t>Lidar - Headings were corrected where necessary; VAD scans used to produce wind profiles</a:t>
            </a:r>
          </a:p>
          <a:p>
            <a:pPr marL="342900" indent="-342900">
              <a:lnSpc>
                <a:spcPct val="120000"/>
              </a:lnSpc>
              <a:spcBef>
                <a:spcPts val="1000"/>
              </a:spcBef>
              <a:buSzPct val="80000"/>
              <a:buChar char=""/>
            </a:pPr>
            <a:r>
              <a:rPr lang="en-US" sz="1600" dirty="0"/>
              <a:t>Radiometer – No QC to data; LN2 calibrations performed in Feb 2023 prior to IOP 1</a:t>
            </a:r>
          </a:p>
          <a:p>
            <a:pPr marL="342900" indent="-342900">
              <a:lnSpc>
                <a:spcPct val="120000"/>
              </a:lnSpc>
              <a:spcBef>
                <a:spcPts val="1000"/>
              </a:spcBef>
              <a:buSzPct val="80000"/>
              <a:buChar char=""/>
            </a:pPr>
            <a:r>
              <a:rPr lang="en-US" sz="1600" dirty="0"/>
              <a:t>Surface data - Removed erroneous data; applied wind heading corrections where necessary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7B806F-C13E-0C60-F472-20996C04174B}"/>
              </a:ext>
            </a:extLst>
          </p:cNvPr>
          <p:cNvGrpSpPr/>
          <p:nvPr/>
        </p:nvGrpSpPr>
        <p:grpSpPr>
          <a:xfrm>
            <a:off x="9501722" y="5896059"/>
            <a:ext cx="2596494" cy="961941"/>
            <a:chOff x="1419984" y="3429000"/>
            <a:chExt cx="5707610" cy="211453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F62E004-80B5-4660-515A-806C7268A33E}"/>
                </a:ext>
              </a:extLst>
            </p:cNvPr>
            <p:cNvGrpSpPr/>
            <p:nvPr/>
          </p:nvGrpSpPr>
          <p:grpSpPr>
            <a:xfrm>
              <a:off x="1419984" y="3429000"/>
              <a:ext cx="5707610" cy="2114539"/>
              <a:chOff x="1419984" y="3429000"/>
              <a:chExt cx="5707610" cy="2114539"/>
            </a:xfrm>
          </p:grpSpPr>
          <p:pic>
            <p:nvPicPr>
              <p:cNvPr id="10" name="Picture 9" descr="A blue and white logo&#10;&#10;Description automatically generated">
                <a:extLst>
                  <a:ext uri="{FF2B5EF4-FFF2-40B4-BE49-F238E27FC236}">
                    <a16:creationId xmlns:a16="http://schemas.microsoft.com/office/drawing/2014/main" id="{9D46DFA3-D770-3FFB-B958-07D1581DB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19984" y="3480350"/>
                <a:ext cx="2063189" cy="2063189"/>
              </a:xfrm>
              <a:prstGeom prst="rect">
                <a:avLst/>
              </a:prstGeom>
            </p:spPr>
          </p:pic>
          <p:pic>
            <p:nvPicPr>
              <p:cNvPr id="11" name="Picture 10" descr="A logo of a globe with a gold cogwheel&#10;&#10;Description automatically generated">
                <a:extLst>
                  <a:ext uri="{FF2B5EF4-FFF2-40B4-BE49-F238E27FC236}">
                    <a16:creationId xmlns:a16="http://schemas.microsoft.com/office/drawing/2014/main" id="{4ACDAA7C-342A-AD96-DF6E-F136A0D48F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64405" y="3429000"/>
                <a:ext cx="2063189" cy="2063189"/>
              </a:xfrm>
              <a:prstGeom prst="rect">
                <a:avLst/>
              </a:prstGeom>
            </p:spPr>
          </p:pic>
        </p:grp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7F6D469-C92D-7471-65D9-A495F14EAA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3173" y="3721329"/>
              <a:ext cx="1581232" cy="1581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9360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1AFEE-60E3-B63D-B622-AB0C43C0E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Quality Control Cont’d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73DB0-4DBA-AD0D-CC5C-ACDE3C9C8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9737803" cy="4555200"/>
          </a:xfrm>
        </p:spPr>
        <p:txBody>
          <a:bodyPr>
            <a:normAutofit fontScale="62500" lnSpcReduction="20000"/>
          </a:bodyPr>
          <a:lstStyle/>
          <a:p>
            <a:pPr marL="342900" indent="-342900">
              <a:lnSpc>
                <a:spcPct val="120000"/>
              </a:lnSpc>
              <a:spcBef>
                <a:spcPts val="1000"/>
              </a:spcBef>
              <a:buSzPct val="80000"/>
              <a:buChar char=""/>
            </a:pPr>
            <a:r>
              <a:rPr lang="en-US" sz="2600" dirty="0"/>
              <a:t>Soundings</a:t>
            </a:r>
          </a:p>
          <a:p>
            <a:pPr marL="742950" lvl="1" indent="-285750">
              <a:lnSpc>
                <a:spcPct val="120000"/>
              </a:lnSpc>
              <a:spcBef>
                <a:spcPts val="1000"/>
              </a:spcBef>
              <a:buSzPct val="80000"/>
              <a:buChar char=""/>
            </a:pPr>
            <a:r>
              <a:rPr lang="en-US" sz="2500" dirty="0"/>
              <a:t>Verified surface points with surface data from co-located platforms</a:t>
            </a:r>
          </a:p>
          <a:p>
            <a:pPr marL="742950" lvl="1" indent="-285750">
              <a:lnSpc>
                <a:spcPct val="120000"/>
              </a:lnSpc>
              <a:spcBef>
                <a:spcPts val="1000"/>
              </a:spcBef>
              <a:buSzPct val="80000"/>
              <a:buChar char=""/>
            </a:pPr>
            <a:r>
              <a:rPr lang="en-US" sz="2500" dirty="0"/>
              <a:t>Inconsistent height or wind data were corrected or omitted</a:t>
            </a:r>
          </a:p>
          <a:p>
            <a:pPr marL="742950" lvl="1" indent="-285750">
              <a:lnSpc>
                <a:spcPct val="120000"/>
              </a:lnSpc>
              <a:spcBef>
                <a:spcPts val="1000"/>
              </a:spcBef>
              <a:buSzPct val="80000"/>
              <a:buChar char=""/>
            </a:pPr>
            <a:r>
              <a:rPr lang="en-US" sz="2500" dirty="0" err="1"/>
              <a:t>Windsond</a:t>
            </a:r>
            <a:r>
              <a:rPr lang="en-US" sz="2500" dirty="0"/>
              <a:t> wind data underwent basic smoothing to mask noise produced by noisy GPS (outlined in metadata)</a:t>
            </a:r>
          </a:p>
          <a:p>
            <a:pPr marL="742950" lvl="1" indent="-285750">
              <a:lnSpc>
                <a:spcPct val="120000"/>
              </a:lnSpc>
              <a:spcBef>
                <a:spcPts val="1000"/>
              </a:spcBef>
              <a:buSzPct val="80000"/>
              <a:buChar char=""/>
            </a:pPr>
            <a:r>
              <a:rPr lang="en-US" sz="2500" dirty="0"/>
              <a:t>Recent batches of </a:t>
            </a:r>
            <a:r>
              <a:rPr lang="en-US" sz="2500" dirty="0" err="1"/>
              <a:t>iMet</a:t>
            </a:r>
            <a:r>
              <a:rPr lang="en-US" sz="2500" dirty="0"/>
              <a:t> sondes have seem to show an inconsistent Td bias</a:t>
            </a:r>
          </a:p>
          <a:p>
            <a:pPr marL="1352520" lvl="2" indent="-285750">
              <a:lnSpc>
                <a:spcPct val="120000"/>
              </a:lnSpc>
              <a:spcBef>
                <a:spcPts val="1000"/>
              </a:spcBef>
              <a:buSzPct val="80000"/>
              <a:buChar char=""/>
            </a:pPr>
            <a:r>
              <a:rPr lang="en-US" sz="2300" dirty="0"/>
              <a:t> this variation has tested  and was </a:t>
            </a:r>
            <a:r>
              <a:rPr lang="en-US" sz="2500" dirty="0"/>
              <a:t>within factory specs (5% RH uncertainty); so no QC there</a:t>
            </a:r>
          </a:p>
          <a:p>
            <a:pPr marL="342900" indent="-342900">
              <a:lnSpc>
                <a:spcPct val="120000"/>
              </a:lnSpc>
              <a:spcBef>
                <a:spcPts val="1000"/>
              </a:spcBef>
              <a:buSzPct val="80000"/>
              <a:buChar char=""/>
            </a:pPr>
            <a:r>
              <a:rPr lang="en-US" sz="2600" dirty="0"/>
              <a:t>Radar data</a:t>
            </a:r>
          </a:p>
          <a:p>
            <a:pPr marL="742950" lvl="1" indent="-285750">
              <a:lnSpc>
                <a:spcPct val="120000"/>
              </a:lnSpc>
              <a:spcBef>
                <a:spcPts val="1000"/>
              </a:spcBef>
              <a:buSzPct val="80000"/>
              <a:buChar char=""/>
            </a:pPr>
            <a:r>
              <a:rPr lang="en-US" sz="2500" dirty="0"/>
              <a:t>Locations and headings verified</a:t>
            </a:r>
          </a:p>
          <a:p>
            <a:pPr marL="742950" lvl="1" indent="-285750">
              <a:lnSpc>
                <a:spcPct val="120000"/>
              </a:lnSpc>
              <a:spcBef>
                <a:spcPts val="1000"/>
              </a:spcBef>
              <a:buSzPct val="80000"/>
              <a:buChar char=""/>
            </a:pPr>
            <a:r>
              <a:rPr lang="en-US" sz="2500" dirty="0" err="1"/>
              <a:t>Zdr</a:t>
            </a:r>
            <a:r>
              <a:rPr lang="en-US" sz="2500" dirty="0"/>
              <a:t> corrected using </a:t>
            </a:r>
            <a:r>
              <a:rPr lang="en-US" sz="2500" dirty="0" err="1"/>
              <a:t>Pyart</a:t>
            </a:r>
            <a:r>
              <a:rPr lang="en-US" sz="2500" dirty="0"/>
              <a:t> and available bird baths – files include both corrected and raw </a:t>
            </a:r>
            <a:r>
              <a:rPr lang="en-US" sz="2500" dirty="0" err="1"/>
              <a:t>Zdr</a:t>
            </a:r>
            <a:endParaRPr lang="en-US" sz="2500" dirty="0"/>
          </a:p>
          <a:p>
            <a:pPr marL="742950" lvl="1" indent="-285750">
              <a:lnSpc>
                <a:spcPct val="120000"/>
              </a:lnSpc>
              <a:spcBef>
                <a:spcPts val="1000"/>
              </a:spcBef>
              <a:buSzPct val="80000"/>
              <a:buChar char=""/>
            </a:pPr>
            <a:r>
              <a:rPr lang="en-US" sz="2500" dirty="0"/>
              <a:t>No other QC applied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8721BF-F651-C20C-A55F-DC2E3CF71F13}"/>
              </a:ext>
            </a:extLst>
          </p:cNvPr>
          <p:cNvGrpSpPr/>
          <p:nvPr/>
        </p:nvGrpSpPr>
        <p:grpSpPr>
          <a:xfrm>
            <a:off x="9501722" y="5896059"/>
            <a:ext cx="2596494" cy="961941"/>
            <a:chOff x="1419984" y="3429000"/>
            <a:chExt cx="5707610" cy="211453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6F585E-C751-8843-8B06-3A9F90E85BAF}"/>
                </a:ext>
              </a:extLst>
            </p:cNvPr>
            <p:cNvGrpSpPr/>
            <p:nvPr/>
          </p:nvGrpSpPr>
          <p:grpSpPr>
            <a:xfrm>
              <a:off x="1419984" y="3429000"/>
              <a:ext cx="5707610" cy="2114539"/>
              <a:chOff x="1419984" y="3429000"/>
              <a:chExt cx="5707610" cy="2114539"/>
            </a:xfrm>
          </p:grpSpPr>
          <p:pic>
            <p:nvPicPr>
              <p:cNvPr id="7" name="Picture 6" descr="A blue and white logo&#10;&#10;Description automatically generated">
                <a:extLst>
                  <a:ext uri="{FF2B5EF4-FFF2-40B4-BE49-F238E27FC236}">
                    <a16:creationId xmlns:a16="http://schemas.microsoft.com/office/drawing/2014/main" id="{7BEE7F0F-702D-725A-0774-762FF18B7D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19984" y="3480350"/>
                <a:ext cx="2063189" cy="2063189"/>
              </a:xfrm>
              <a:prstGeom prst="rect">
                <a:avLst/>
              </a:prstGeom>
            </p:spPr>
          </p:pic>
          <p:pic>
            <p:nvPicPr>
              <p:cNvPr id="8" name="Picture 7" descr="A logo of a globe with a gold cogwheel&#10;&#10;Description automatically generated">
                <a:extLst>
                  <a:ext uri="{FF2B5EF4-FFF2-40B4-BE49-F238E27FC236}">
                    <a16:creationId xmlns:a16="http://schemas.microsoft.com/office/drawing/2014/main" id="{5E9C26B3-644F-6701-D422-C87918D616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64405" y="3429000"/>
                <a:ext cx="2063189" cy="2063189"/>
              </a:xfrm>
              <a:prstGeom prst="rect">
                <a:avLst/>
              </a:prstGeom>
            </p:spPr>
          </p:pic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9CA4833D-705C-3F89-4976-382B2762F2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3173" y="3721329"/>
              <a:ext cx="1581232" cy="1581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93444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59DC-7957-F147-AA87-A63D0DA9C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Format &amp; Access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6AD80-7677-7441-9689-BF76469C9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9939683" cy="4555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All available UAH MAPNet data will be uploaded to EOL in coming weeks	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Metadata - readme and field logs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Detailed IOP summaries are provided on the EOL catalog</a:t>
            </a:r>
          </a:p>
          <a:p>
            <a:pPr>
              <a:lnSpc>
                <a:spcPct val="150000"/>
              </a:lnSpc>
            </a:pPr>
            <a:r>
              <a:rPr lang="en-US" dirty="0"/>
              <a:t>All surface and sounding data provided in CSV text files w/headers</a:t>
            </a:r>
          </a:p>
          <a:p>
            <a:pPr>
              <a:lnSpc>
                <a:spcPct val="150000"/>
              </a:lnSpc>
            </a:pPr>
            <a:r>
              <a:rPr lang="en-US" dirty="0"/>
              <a:t>All profiling and radar data provided in </a:t>
            </a:r>
            <a:r>
              <a:rPr lang="en-US" dirty="0" err="1"/>
              <a:t>netCDF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/>
              <a:t>Radar data follows </a:t>
            </a:r>
            <a:r>
              <a:rPr lang="en-US" dirty="0" err="1"/>
              <a:t>CFRadial</a:t>
            </a:r>
            <a:r>
              <a:rPr lang="en-US" dirty="0"/>
              <a:t> format</a:t>
            </a:r>
          </a:p>
          <a:p>
            <a:pPr>
              <a:lnSpc>
                <a:spcPct val="150000"/>
              </a:lnSpc>
            </a:pPr>
            <a:r>
              <a:rPr lang="en-US" dirty="0"/>
              <a:t>Radiometer lvl2 (T and moisture profiles) data provided; lvl1 (brightness temperatures) can be requested</a:t>
            </a:r>
          </a:p>
          <a:p>
            <a:pPr>
              <a:lnSpc>
                <a:spcPct val="150000"/>
              </a:lnSpc>
            </a:pPr>
            <a:r>
              <a:rPr lang="en-US" dirty="0"/>
              <a:t>Additional and “raw” data can be requested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(preston.pangle@uah.edu or kevin.knupp@nsstc.uah.edu)</a:t>
            </a:r>
          </a:p>
          <a:p>
            <a:pPr lvl="1">
              <a:lnSpc>
                <a:spcPct val="150000"/>
              </a:lnSpc>
            </a:pPr>
            <a:endParaRPr lang="en-US" dirty="0"/>
          </a:p>
          <a:p>
            <a:pPr marL="152394" indent="0">
              <a:buNone/>
            </a:pP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CA732C-CA0E-A432-65F8-3B45B3D21697}"/>
              </a:ext>
            </a:extLst>
          </p:cNvPr>
          <p:cNvGrpSpPr/>
          <p:nvPr/>
        </p:nvGrpSpPr>
        <p:grpSpPr>
          <a:xfrm>
            <a:off x="9501722" y="5896059"/>
            <a:ext cx="2596494" cy="961941"/>
            <a:chOff x="1419984" y="3429000"/>
            <a:chExt cx="5707610" cy="211453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C5DBC6A-663F-C25F-ACF7-33BBCB948366}"/>
                </a:ext>
              </a:extLst>
            </p:cNvPr>
            <p:cNvGrpSpPr/>
            <p:nvPr/>
          </p:nvGrpSpPr>
          <p:grpSpPr>
            <a:xfrm>
              <a:off x="1419984" y="3429000"/>
              <a:ext cx="5707610" cy="2114539"/>
              <a:chOff x="1419984" y="3429000"/>
              <a:chExt cx="5707610" cy="2114539"/>
            </a:xfrm>
          </p:grpSpPr>
          <p:pic>
            <p:nvPicPr>
              <p:cNvPr id="10" name="Picture 9" descr="A blue and white logo&#10;&#10;Description automatically generated">
                <a:extLst>
                  <a:ext uri="{FF2B5EF4-FFF2-40B4-BE49-F238E27FC236}">
                    <a16:creationId xmlns:a16="http://schemas.microsoft.com/office/drawing/2014/main" id="{6E681666-1621-5390-4047-50A0FA8496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19984" y="3480350"/>
                <a:ext cx="2063189" cy="2063189"/>
              </a:xfrm>
              <a:prstGeom prst="rect">
                <a:avLst/>
              </a:prstGeom>
            </p:spPr>
          </p:pic>
          <p:pic>
            <p:nvPicPr>
              <p:cNvPr id="11" name="Picture 10" descr="A logo of a globe with a gold cogwheel&#10;&#10;Description automatically generated">
                <a:extLst>
                  <a:ext uri="{FF2B5EF4-FFF2-40B4-BE49-F238E27FC236}">
                    <a16:creationId xmlns:a16="http://schemas.microsoft.com/office/drawing/2014/main" id="{BFA29669-B379-EEB9-EC8E-FE49F49800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64405" y="3429000"/>
                <a:ext cx="2063189" cy="2063189"/>
              </a:xfrm>
              <a:prstGeom prst="rect">
                <a:avLst/>
              </a:prstGeom>
            </p:spPr>
          </p:pic>
        </p:grp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5A84EDD-E632-3714-5005-E398DF5ED0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3173" y="3721329"/>
              <a:ext cx="1581232" cy="1581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906336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4018</TotalTime>
  <Words>835</Words>
  <Application>Microsoft Macintosh PowerPoint</Application>
  <PresentationFormat>Widescreen</PresentationFormat>
  <Paragraphs>109</Paragraphs>
  <Slides>10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PT Sans Narrow</vt:lpstr>
      <vt:lpstr>Trebuchet MS</vt:lpstr>
      <vt:lpstr>Wingdings 3</vt:lpstr>
      <vt:lpstr>Facet</vt:lpstr>
      <vt:lpstr>Word.Document.12</vt:lpstr>
      <vt:lpstr>UAH MAPNet Instrument Summary</vt:lpstr>
      <vt:lpstr>MAPNet -Mobile Atmospheric Profiling Network</vt:lpstr>
      <vt:lpstr>PowerPoint Presentation</vt:lpstr>
      <vt:lpstr>Deployment Summary</vt:lpstr>
      <vt:lpstr>PowerPoint Presentation</vt:lpstr>
      <vt:lpstr>In-Field Operations</vt:lpstr>
      <vt:lpstr>Data Quality Control</vt:lpstr>
      <vt:lpstr>Data Quality Control Cont’d</vt:lpstr>
      <vt:lpstr>Data Format &amp; Access</vt:lpstr>
      <vt:lpstr>Questions or Comments?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UAH MAPNet Instrument Summary</dc:title>
  <dc:creator>Preston Pangle</dc:creator>
  <cp:lastModifiedBy>Preston Pangle</cp:lastModifiedBy>
  <cp:revision>33</cp:revision>
  <dcterms:created xsi:type="dcterms:W3CDTF">2023-11-08T20:06:35Z</dcterms:created>
  <dcterms:modified xsi:type="dcterms:W3CDTF">2023-11-16T14:01:10Z</dcterms:modified>
</cp:coreProperties>
</file>