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gDExe2BlYAz4UHeRTqc1IwLnj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12"/>
          <p:cNvCxnSpPr/>
          <p:nvPr/>
        </p:nvCxnSpPr>
        <p:spPr>
          <a:xfrm rot="10800000">
            <a:off x="324900" y="4750713"/>
            <a:ext cx="8819100" cy="24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12"/>
          <p:cNvSpPr/>
          <p:nvPr/>
        </p:nvSpPr>
        <p:spPr>
          <a:xfrm>
            <a:off x="365376" y="-15355"/>
            <a:ext cx="8778600" cy="3203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/>
          <p:nvPr>
            <p:ph type="title"/>
          </p:nvPr>
        </p:nvSpPr>
        <p:spPr>
          <a:xfrm>
            <a:off x="2518307" y="314115"/>
            <a:ext cx="64092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AFFF"/>
              </a:buClr>
              <a:buSzPts val="4500"/>
              <a:buFont typeface="Arial"/>
              <a:buNone/>
              <a:defRPr sz="4500">
                <a:solidFill>
                  <a:srgbClr val="3FA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6057" y="1647736"/>
            <a:ext cx="144018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57" y="140480"/>
            <a:ext cx="1440180" cy="1440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2"/>
          <p:cNvCxnSpPr/>
          <p:nvPr/>
        </p:nvCxnSpPr>
        <p:spPr>
          <a:xfrm flipH="1">
            <a:off x="2205200" y="120684"/>
            <a:ext cx="17100" cy="2913300"/>
          </a:xfrm>
          <a:prstGeom prst="straightConnector1">
            <a:avLst/>
          </a:prstGeom>
          <a:noFill/>
          <a:ln cap="flat" cmpd="sng" w="762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" name="Google Shape;28;p12"/>
          <p:cNvPicPr preferRelativeResize="0"/>
          <p:nvPr/>
        </p:nvPicPr>
        <p:blipFill rotWithShape="1">
          <a:blip r:embed="rId4">
            <a:alphaModFix/>
          </a:blip>
          <a:srcRect b="8114" l="0" r="0" t="658"/>
          <a:stretch/>
        </p:blipFill>
        <p:spPr>
          <a:xfrm>
            <a:off x="-69" y="0"/>
            <a:ext cx="378794" cy="4767262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" name="Google Shape;2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5" y="1934212"/>
            <a:ext cx="368769" cy="35861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_1 Lg Pic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463121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None/>
              <a:defRPr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463134" y="916170"/>
            <a:ext cx="8384700" cy="3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 b="49" l="0" r="0" t="49"/>
          <a:stretch/>
        </p:blipFill>
        <p:spPr>
          <a:xfrm>
            <a:off x="7233025" y="102400"/>
            <a:ext cx="786390" cy="78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9411" y="102400"/>
            <a:ext cx="786381" cy="78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628649" y="1029318"/>
            <a:ext cx="8287500" cy="3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628650" y="1062318"/>
            <a:ext cx="3886200" cy="3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4629150" y="1062318"/>
            <a:ext cx="3886200" cy="3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629841" y="233504"/>
            <a:ext cx="7644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629841" y="1059171"/>
            <a:ext cx="4022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629841" y="1677104"/>
            <a:ext cx="40227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3" type="body"/>
          </p:nvPr>
        </p:nvSpPr>
        <p:spPr>
          <a:xfrm>
            <a:off x="4777064" y="1059171"/>
            <a:ext cx="413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17"/>
          <p:cNvSpPr txBox="1"/>
          <p:nvPr>
            <p:ph idx="4" type="body"/>
          </p:nvPr>
        </p:nvSpPr>
        <p:spPr>
          <a:xfrm>
            <a:off x="4777064" y="1677105"/>
            <a:ext cx="41382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2928690" y="-1270632"/>
            <a:ext cx="3687600" cy="82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.xml"/><Relationship Id="rId10" Type="http://schemas.openxmlformats.org/officeDocument/2006/relationships/slideLayout" Target="../slideLayouts/slideLayout3.xml"/><Relationship Id="rId1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5.xml"/><Relationship Id="rId1" Type="http://schemas.openxmlformats.org/officeDocument/2006/relationships/image" Target="../media/image3.png"/><Relationship Id="rId2" Type="http://schemas.openxmlformats.org/officeDocument/2006/relationships/image" Target="../media/image27.png"/><Relationship Id="rId3" Type="http://schemas.openxmlformats.org/officeDocument/2006/relationships/hyperlink" Target="https://www.commerce.gov/" TargetMode="External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2.xml"/><Relationship Id="rId15" Type="http://schemas.openxmlformats.org/officeDocument/2006/relationships/slideLayout" Target="../slideLayouts/slideLayout8.xml"/><Relationship Id="rId14" Type="http://schemas.openxmlformats.org/officeDocument/2006/relationships/slideLayout" Target="../slideLayouts/slideLayout7.xml"/><Relationship Id="rId17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9.xml"/><Relationship Id="rId5" Type="http://schemas.openxmlformats.org/officeDocument/2006/relationships/hyperlink" Target="http://www.noaa.gov/" TargetMode="External"/><Relationship Id="rId19" Type="http://schemas.openxmlformats.org/officeDocument/2006/relationships/theme" Target="../theme/theme1.xml"/><Relationship Id="rId6" Type="http://schemas.openxmlformats.org/officeDocument/2006/relationships/image" Target="../media/image1.png"/><Relationship Id="rId18" Type="http://schemas.openxmlformats.org/officeDocument/2006/relationships/slideLayout" Target="../slideLayouts/slideLayout11.xml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-69" y="4765537"/>
            <a:ext cx="9144000" cy="3780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628649" y="1029318"/>
            <a:ext cx="8287500" cy="3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3A0"/>
              </a:buClr>
              <a:buSzPts val="2100"/>
              <a:buFont typeface="Arial"/>
              <a:buChar char="•"/>
              <a:defRPr b="1" i="0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778560" y="4834497"/>
            <a:ext cx="1200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2015045" y="4834497"/>
            <a:ext cx="63504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1">
            <a:alphaModFix/>
          </a:blip>
          <a:srcRect b="8114" l="0" r="0" t="658"/>
          <a:stretch/>
        </p:blipFill>
        <p:spPr>
          <a:xfrm>
            <a:off x="-69" y="0"/>
            <a:ext cx="378794" cy="4767262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55" y="1934212"/>
            <a:ext cx="368769" cy="35861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:\STALL\ST Comms\Templates &amp; Resources\Logos\Other Emblems\DOC Logo\DOC Color.png" id="14" name="Google Shape;14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09" y="478129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434" y="478869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3382" y="205978"/>
            <a:ext cx="754382" cy="7543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26023/J1G9-4B6N-180E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2329350" y="112225"/>
            <a:ext cx="6566100" cy="2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i="1"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i="1" lang="en-US" sz="2700">
                <a:solidFill>
                  <a:schemeClr val="lt1"/>
                </a:solidFill>
              </a:rPr>
              <a:t>PERiLS 2023: NOXP Data</a:t>
            </a:r>
            <a:endParaRPr i="1"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i="1"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i="1" lang="en-US" sz="1700">
                <a:solidFill>
                  <a:schemeClr val="lt1"/>
                </a:solidFill>
              </a:rPr>
              <a:t>Addison Alford, Anthony Reinhart, and Ted Mansell</a:t>
            </a:r>
            <a:endParaRPr i="1" sz="1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i="1" lang="en-US" sz="1700">
                <a:solidFill>
                  <a:schemeClr val="lt1"/>
                </a:solidFill>
              </a:rPr>
              <a:t>NOAA/OAR/National Severe Storms Laboratory</a:t>
            </a:r>
            <a:endParaRPr i="1" sz="1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i="1" sz="1700">
              <a:solidFill>
                <a:schemeClr val="lt1"/>
              </a:solidFill>
            </a:endParaRPr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422481" y="4834497"/>
            <a:ext cx="5073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www.nssl.noaa.gov/education/svrwx101/img/tornado.jpg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110" y="3193554"/>
            <a:ext cx="7718512" cy="155745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2130" y="3189281"/>
            <a:ext cx="2083395" cy="156254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ail damage to chase vehicle"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4051" y="3200431"/>
            <a:ext cx="1548794" cy="154879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ightning strike" id="101" name="Google Shape;10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9223" y="3186681"/>
            <a:ext cx="1562546" cy="156254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he National Weather Center" id="102" name="Google Shape;10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3419" y="3186681"/>
            <a:ext cx="2349690" cy="156254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ctrTitle"/>
          </p:nvPr>
        </p:nvSpPr>
        <p:spPr>
          <a:xfrm>
            <a:off x="800101" y="427775"/>
            <a:ext cx="3441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71" name="Google Shape;171;p10"/>
          <p:cNvSpPr txBox="1"/>
          <p:nvPr>
            <p:ph idx="1" type="subTitle"/>
          </p:nvPr>
        </p:nvSpPr>
        <p:spPr>
          <a:xfrm>
            <a:off x="800101" y="2259775"/>
            <a:ext cx="3441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/>
              <a:t>Data are available via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https://doi.org/10.26023/J1G9-4B6N-180E</a:t>
            </a:r>
            <a:r>
              <a:rPr lang="en-US"/>
              <a:t> or the QR code to the right.</a:t>
            </a:r>
            <a:endParaRPr/>
          </a:p>
        </p:txBody>
      </p:sp>
      <p:pic>
        <p:nvPicPr>
          <p:cNvPr descr="A qr code on a white background&#10;&#10;Description automatically generated"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727" y="671975"/>
            <a:ext cx="3884250" cy="36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NOXP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463121" y="1031771"/>
            <a:ext cx="3692100" cy="7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400"/>
              <a:t>The NOAA X-band polarimetric mobile radar (NOXP) has been used in multiple US and international field experiments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Rmax = 77 km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Nyquist 15.6 m s</a:t>
            </a:r>
            <a:r>
              <a:rPr baseline="30000" lang="en-US" sz="1400"/>
              <a:t>-1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0.5 microsecond pulse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VCP: alternating “low” and “high”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10 min sync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Data are rotation corrected and checked</a:t>
            </a:r>
            <a:endParaRPr sz="1400"/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Converted to cfradial and uploaded to EOL in early November</a:t>
            </a:r>
            <a:endParaRPr/>
          </a:p>
          <a:p>
            <a:pPr indent="-2286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6491" y="960502"/>
            <a:ext cx="3465152" cy="1952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173" y="2863696"/>
            <a:ext cx="4305812" cy="187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IOPs 1 &amp; 2</a:t>
            </a:r>
            <a:endParaRPr/>
          </a:p>
        </p:txBody>
      </p:sp>
      <p:pic>
        <p:nvPicPr>
          <p:cNvPr descr="Diagram&#10;&#10;Description automatically generated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126" y="1325853"/>
            <a:ext cx="7139750" cy="31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700002">
            <a:off x="777075" y="1268350"/>
            <a:ext cx="1175775" cy="15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5311" y="1432081"/>
            <a:ext cx="1418975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n of soup with a red and white label&#10;&#10;Description automatically generated" id="119" name="Google Shape;11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1250" y="1693339"/>
            <a:ext cx="991320" cy="107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3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741575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Team: Ted Mansell (Lead), Tom Galarneau, Charles Kuster, and Jacob Widanski</a:t>
            </a:r>
            <a:endParaRPr b="0" i="0" sz="2100" u="none" cap="none" strike="noStrike">
              <a:solidFill>
                <a:srgbClr val="0053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Operation Window: 24 March 2023 20:33 to 25 March 2023 02:00 UTC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120175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Notable Obs: Rolling Fork, MS Tornado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 operations issues.</a:t>
            </a:r>
            <a:endParaRPr b="0" i="0" sz="2100" u="none" cap="none" strike="noStrike">
              <a:solidFill>
                <a:srgbClr val="0053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3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741575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Team: Ted Mansell (Lead), Tom Galarneau, Charles Kuster, and Jacob Widanski</a:t>
            </a:r>
            <a:endParaRPr b="0" i="0" sz="2100" u="none" cap="none" strike="noStrike">
              <a:solidFill>
                <a:srgbClr val="0053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Operation Window: 24 March 2023 20:3 to 25 March 2023 02:00 UTC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Notable Obs: Rolling Fork, MS Tornado</a:t>
            </a:r>
            <a:endParaRPr b="0" i="0" sz="2100" u="none" cap="none" strike="noStrike">
              <a:solidFill>
                <a:srgbClr val="0053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942" y="783771"/>
            <a:ext cx="7854043" cy="39270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2849336" y="2694214"/>
            <a:ext cx="636815" cy="636815"/>
          </a:xfrm>
          <a:prstGeom prst="ellipse">
            <a:avLst/>
          </a:prstGeom>
          <a:noFill/>
          <a:ln cap="flat" cmpd="sng" w="25400">
            <a:solidFill>
              <a:srgbClr val="264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6675665" y="2747282"/>
            <a:ext cx="636815" cy="636815"/>
          </a:xfrm>
          <a:prstGeom prst="ellipse">
            <a:avLst/>
          </a:prstGeom>
          <a:noFill/>
          <a:ln cap="flat" cmpd="sng" w="25400">
            <a:solidFill>
              <a:srgbClr val="264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14024" l="52799" r="5079" t="4173"/>
          <a:stretch/>
        </p:blipFill>
        <p:spPr>
          <a:xfrm>
            <a:off x="4664168" y="969644"/>
            <a:ext cx="3299916" cy="320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973694" y="1195994"/>
            <a:ext cx="1340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Dealias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4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741575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Team: Addison Alford (Lead), Tom Galarneau, Thea Sandmael, and Jacob Carlin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Operation Window: 31 March 2023 20:33 to 01 April 2023 08:00 UTC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4061718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Notable Obs: Multiple vorticity maxima associated with embedded supercells and linear features.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 operations issues.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4</a:t>
            </a:r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800440"/>
            <a:ext cx="7931603" cy="396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5145144" y="1195994"/>
            <a:ext cx="1340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Dealias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5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741575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Team: Addison Alford (Lead), Thea Sandmael, Jacob Segall, and Quentin Thomas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Operation Window: 05 April 2023 14:39 to 05 April 2023 18:35 UTC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4061718" y="959575"/>
            <a:ext cx="33786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Notable Obs: Weak mesovortex structures.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53A0"/>
                </a:solidFill>
                <a:latin typeface="Arial"/>
                <a:ea typeface="Arial"/>
                <a:cs typeface="Arial"/>
                <a:sym typeface="Arial"/>
              </a:rPr>
              <a:t>No operations issues, but were blocked randomly by trucks passing on the highway.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628650" y="240506"/>
            <a:ext cx="7645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IOP 5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" y="734786"/>
            <a:ext cx="7984671" cy="399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4941038" y="1163338"/>
            <a:ext cx="1340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Dealias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